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57" r:id="rId3"/>
    <p:sldId id="322" r:id="rId4"/>
    <p:sldId id="310" r:id="rId5"/>
    <p:sldId id="311" r:id="rId6"/>
    <p:sldId id="318" r:id="rId7"/>
    <p:sldId id="315" r:id="rId8"/>
    <p:sldId id="321" r:id="rId9"/>
    <p:sldId id="319" r:id="rId10"/>
    <p:sldId id="320" r:id="rId11"/>
    <p:sldId id="309" r:id="rId12"/>
    <p:sldId id="312" r:id="rId13"/>
    <p:sldId id="313" r:id="rId14"/>
    <p:sldId id="317" r:id="rId15"/>
    <p:sldId id="314" r:id="rId16"/>
    <p:sldId id="3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19A8E4"/>
    <a:srgbClr val="00E6FF"/>
    <a:srgbClr val="FFE6D5"/>
    <a:srgbClr val="E1E1E1"/>
    <a:srgbClr val="D1D2D4"/>
    <a:srgbClr val="FFFFFF"/>
    <a:srgbClr val="8BE6FF"/>
    <a:srgbClr val="00BCF2"/>
    <a:srgbClr val="3FBB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0513DF-ABAE-4C9A-8C09-C1EBA933276E}" type="datetimeFigureOut">
              <a:rPr lang="en-US" smtClean="0"/>
              <a:t>12/16/2016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7EF54-2FF7-48F4-BC9D-2A7B8B5EE294}" type="slidenum">
              <a:rPr lang="en-US" smtClean="0"/>
              <a:t>‹#›</a:t>
            </a:fld>
            <a:endParaRPr lang="en-US"/>
          </a:p>
        </p:txBody>
      </p:sp>
    </p:spTree>
    <p:extLst>
      <p:ext uri="{BB962C8B-B14F-4D97-AF65-F5344CB8AC3E}">
        <p14:creationId xmlns:p14="http://schemas.microsoft.com/office/powerpoint/2010/main" val="1602181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9DB59A-3BFF-4D87-80C8-DD9DC604B8A1}" type="slidenum">
              <a:rPr lang="en-US" smtClean="0"/>
              <a:t>10</a:t>
            </a:fld>
            <a:endParaRPr lang="en-US"/>
          </a:p>
        </p:txBody>
      </p:sp>
    </p:spTree>
    <p:extLst>
      <p:ext uri="{BB962C8B-B14F-4D97-AF65-F5344CB8AC3E}">
        <p14:creationId xmlns:p14="http://schemas.microsoft.com/office/powerpoint/2010/main" val="82932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8A671A-C2A7-4E29-914C-8B815DA6913C}"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286004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8A671A-C2A7-4E29-914C-8B815DA6913C}"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367741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8A671A-C2A7-4E29-914C-8B815DA6913C}"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3337250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837599"/>
          </a:xfrm>
          <a:prstGeom prst="rect">
            <a:avLst/>
          </a:prstGeom>
        </p:spPr>
        <p:txBody>
          <a:bodyPr/>
          <a:lstStyle>
            <a:lvl1pPr>
              <a:defRPr>
                <a:solidFill>
                  <a:srgbClr val="00B0F0"/>
                </a:solidFill>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1B1FEC07-9558-4104-B7F0-A1A81CE15A79}" type="datetime1">
              <a:rPr lang="en-IN" smtClean="0">
                <a:solidFill>
                  <a:prstClr val="black">
                    <a:tint val="75000"/>
                  </a:prstClr>
                </a:solidFill>
              </a:rPr>
              <a:pPr/>
              <a:t>16-12-2016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cxnSp>
        <p:nvCxnSpPr>
          <p:cNvPr id="7" name="Straight Connector 6"/>
          <p:cNvCxnSpPr/>
          <p:nvPr userDrawn="1"/>
        </p:nvCxnSpPr>
        <p:spPr>
          <a:xfrm>
            <a:off x="993434" y="1093896"/>
            <a:ext cx="959193" cy="0"/>
          </a:xfrm>
          <a:prstGeom prst="line">
            <a:avLst/>
          </a:prstGeom>
          <a:ln w="1524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523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724"/>
            <a:ext cx="5219700" cy="49742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2"/>
          <p:cNvSpPr>
            <a:spLocks noGrp="1"/>
          </p:cNvSpPr>
          <p:nvPr>
            <p:ph idx="13"/>
          </p:nvPr>
        </p:nvSpPr>
        <p:spPr>
          <a:xfrm>
            <a:off x="6337300" y="0"/>
            <a:ext cx="58547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itle 1"/>
          <p:cNvSpPr>
            <a:spLocks noGrp="1"/>
          </p:cNvSpPr>
          <p:nvPr>
            <p:ph type="title"/>
          </p:nvPr>
        </p:nvSpPr>
        <p:spPr>
          <a:xfrm>
            <a:off x="838200" y="174625"/>
            <a:ext cx="10515600" cy="837599"/>
          </a:xfrm>
          <a:prstGeom prst="rect">
            <a:avLst/>
          </a:prstGeom>
        </p:spPr>
        <p:txBody>
          <a:bodyPr/>
          <a:lstStyle>
            <a:lvl1pPr>
              <a:defRPr>
                <a:solidFill>
                  <a:srgbClr val="00B0F0"/>
                </a:solidFill>
              </a:defRPr>
            </a:lvl1pPr>
          </a:lstStyle>
          <a:p>
            <a:r>
              <a:rPr lang="en-US" dirty="0"/>
              <a:t>Click to edit Master title style</a:t>
            </a:r>
            <a:endParaRPr lang="en-IN" dirty="0"/>
          </a:p>
        </p:txBody>
      </p:sp>
      <p:cxnSp>
        <p:nvCxnSpPr>
          <p:cNvPr id="6" name="Straight Connector 5"/>
          <p:cNvCxnSpPr/>
          <p:nvPr userDrawn="1"/>
        </p:nvCxnSpPr>
        <p:spPr>
          <a:xfrm>
            <a:off x="993434" y="1093896"/>
            <a:ext cx="959193" cy="0"/>
          </a:xfrm>
          <a:prstGeom prst="line">
            <a:avLst/>
          </a:prstGeom>
          <a:ln w="1524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098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08314"/>
            <a:ext cx="5181600" cy="49686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208314"/>
            <a:ext cx="5181600" cy="49686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35F614A-5C23-463C-917E-6077AD8BC71B}" type="datetime1">
              <a:rPr lang="en-IN" smtClean="0">
                <a:solidFill>
                  <a:prstClr val="black">
                    <a:tint val="75000"/>
                  </a:prstClr>
                </a:solidFill>
              </a:rPr>
              <a:pPr/>
              <a:t>16-12-2016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cxnSp>
        <p:nvCxnSpPr>
          <p:cNvPr id="8" name="Straight Connector 7"/>
          <p:cNvCxnSpPr/>
          <p:nvPr userDrawn="1"/>
        </p:nvCxnSpPr>
        <p:spPr>
          <a:xfrm>
            <a:off x="993434" y="1093896"/>
            <a:ext cx="959193" cy="0"/>
          </a:xfrm>
          <a:prstGeom prst="line">
            <a:avLst/>
          </a:prstGeom>
          <a:ln w="1524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p:nvPr>
        </p:nvSpPr>
        <p:spPr>
          <a:xfrm>
            <a:off x="838200" y="174625"/>
            <a:ext cx="10515600" cy="837599"/>
          </a:xfrm>
          <a:prstGeom prst="rect">
            <a:avLst/>
          </a:prstGeom>
        </p:spPr>
        <p:txBody>
          <a:bodyPr/>
          <a:lstStyle>
            <a:lvl1pPr>
              <a:defRPr>
                <a:solidFill>
                  <a:srgbClr val="00B0F0"/>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694127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A3D3BC-E9B5-4806-8F08-AEBB27404D12}" type="datetime1">
              <a:rPr lang="en-IN" smtClean="0">
                <a:solidFill>
                  <a:prstClr val="black">
                    <a:tint val="75000"/>
                  </a:prstClr>
                </a:solidFill>
              </a:rPr>
              <a:pPr/>
              <a:t>16-12-2016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cxnSp>
        <p:nvCxnSpPr>
          <p:cNvPr id="6" name="Straight Connector 5"/>
          <p:cNvCxnSpPr/>
          <p:nvPr userDrawn="1"/>
        </p:nvCxnSpPr>
        <p:spPr>
          <a:xfrm>
            <a:off x="993434" y="1093896"/>
            <a:ext cx="959193" cy="0"/>
          </a:xfrm>
          <a:prstGeom prst="line">
            <a:avLst/>
          </a:prstGeom>
          <a:ln w="1524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userDrawn="1"/>
        </p:nvSpPr>
        <p:spPr>
          <a:xfrm>
            <a:off x="838200" y="174625"/>
            <a:ext cx="10515600" cy="837599"/>
          </a:xfrm>
          <a:prstGeom prst="rect">
            <a:avLst/>
          </a:prstGeom>
        </p:spPr>
        <p:txBody>
          <a:bodyPr/>
          <a:lstStyle>
            <a:lvl1pPr algn="l" defTabSz="914400" rtl="0" eaLnBrk="1" latinLnBrk="0" hangingPunct="1">
              <a:lnSpc>
                <a:spcPct val="90000"/>
              </a:lnSpc>
              <a:spcBef>
                <a:spcPct val="0"/>
              </a:spcBef>
              <a:buNone/>
              <a:defRPr sz="4400" kern="1200">
                <a:solidFill>
                  <a:srgbClr val="00B0F0"/>
                </a:solidFill>
                <a:latin typeface="+mj-lt"/>
                <a:ea typeface="+mj-ea"/>
                <a:cs typeface="+mj-cs"/>
              </a:defRPr>
            </a:lvl1pPr>
          </a:lstStyle>
          <a:p>
            <a:r>
              <a:rPr lang="en-US"/>
              <a:t>Click to edit Master title style</a:t>
            </a:r>
            <a:endParaRPr lang="en-IN" dirty="0"/>
          </a:p>
        </p:txBody>
      </p:sp>
    </p:spTree>
    <p:extLst>
      <p:ext uri="{BB962C8B-B14F-4D97-AF65-F5344CB8AC3E}">
        <p14:creationId xmlns:p14="http://schemas.microsoft.com/office/powerpoint/2010/main" val="1956596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2_SectionBreak">
    <p:spTree>
      <p:nvGrpSpPr>
        <p:cNvPr id="1" name=""/>
        <p:cNvGrpSpPr/>
        <p:nvPr/>
      </p:nvGrpSpPr>
      <p:grpSpPr>
        <a:xfrm>
          <a:off x="0" y="0"/>
          <a:ext cx="0" cy="0"/>
          <a:chOff x="0" y="0"/>
          <a:chExt cx="0" cy="0"/>
        </a:xfrm>
      </p:grpSpPr>
      <p:sp>
        <p:nvSpPr>
          <p:cNvPr id="2" name="Title 1"/>
          <p:cNvSpPr>
            <a:spLocks noGrp="1"/>
          </p:cNvSpPr>
          <p:nvPr>
            <p:ph type="title"/>
          </p:nvPr>
        </p:nvSpPr>
        <p:spPr>
          <a:xfrm>
            <a:off x="0" y="2487839"/>
            <a:ext cx="12192000" cy="1325563"/>
          </a:xfrm>
          <a:prstGeom prst="rect">
            <a:avLst/>
          </a:prstGeom>
          <a:solidFill>
            <a:srgbClr val="19A2DC"/>
          </a:solidFill>
        </p:spPr>
        <p:txBody>
          <a:bodyPr anchor="ctr"/>
          <a:lstStyle>
            <a:lvl1pPr algn="l">
              <a:defRPr>
                <a:solidFill>
                  <a:schemeClr val="bg1"/>
                </a:solidFill>
              </a:defRPr>
            </a:lvl1pPr>
          </a:lstStyle>
          <a:p>
            <a:r>
              <a:rPr lang="en-US" dirty="0"/>
              <a:t>Click to edit Master title style</a:t>
            </a:r>
            <a:endParaRPr lang="en-IN" dirty="0"/>
          </a:p>
        </p:txBody>
      </p:sp>
      <p:sp>
        <p:nvSpPr>
          <p:cNvPr id="3" name="Date Placeholder 2"/>
          <p:cNvSpPr>
            <a:spLocks noGrp="1"/>
          </p:cNvSpPr>
          <p:nvPr>
            <p:ph type="dt" sz="half" idx="10"/>
          </p:nvPr>
        </p:nvSpPr>
        <p:spPr/>
        <p:txBody>
          <a:bodyPr/>
          <a:lstStyle/>
          <a:p>
            <a:fld id="{03185104-77FB-436B-8ADA-997A802172E2}" type="datetime1">
              <a:rPr lang="en-IN" smtClean="0">
                <a:solidFill>
                  <a:prstClr val="black">
                    <a:tint val="75000"/>
                  </a:prstClr>
                </a:solidFill>
              </a:rPr>
              <a:pPr/>
              <a:t>16-12-2016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12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DA7CD-7BB6-4C27-966A-E79DAFC1AB01}" type="datetime1">
              <a:rPr lang="en-IN" smtClean="0">
                <a:solidFill>
                  <a:prstClr val="black">
                    <a:tint val="75000"/>
                  </a:prstClr>
                </a:solidFill>
              </a:rPr>
              <a:pPr/>
              <a:t>16-12-2016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08894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D9C7A5-E59F-4BBE-8223-F8498C5F4A77}" type="datetime1">
              <a:rPr lang="en-IN" smtClean="0">
                <a:solidFill>
                  <a:prstClr val="black">
                    <a:tint val="75000"/>
                  </a:prstClr>
                </a:solidFill>
              </a:rPr>
              <a:pPr/>
              <a:t>16-12-2016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DA42DBAA-E6E2-4F10-B240-A8C349037BE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59627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5133CE-2E7E-4190-BCCE-10B4770F14EB}" type="datetime1">
              <a:rPr lang="en-IN" smtClean="0">
                <a:solidFill>
                  <a:prstClr val="black">
                    <a:tint val="75000"/>
                  </a:prstClr>
                </a:solidFill>
              </a:rPr>
              <a:pPr/>
              <a:t>16-12-2016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6BAB8C-27AD-424B-A2E4-C706FFC5E3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163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8A671A-C2A7-4E29-914C-8B815DA6913C}"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97812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8A671A-C2A7-4E29-914C-8B815DA6913C}" type="datetimeFigureOut">
              <a:rPr lang="en-US" smtClean="0"/>
              <a:t>12/16/2016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2170495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8A671A-C2A7-4E29-914C-8B815DA6913C}"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794374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8A671A-C2A7-4E29-914C-8B815DA6913C}" type="datetimeFigureOut">
              <a:rPr lang="en-US" smtClean="0"/>
              <a:t>12/16/2016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18665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8A671A-C2A7-4E29-914C-8B815DA6913C}" type="datetimeFigureOut">
              <a:rPr lang="en-US" smtClean="0"/>
              <a:t>12/16/2016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378443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A671A-C2A7-4E29-914C-8B815DA6913C}" type="datetimeFigureOut">
              <a:rPr lang="en-US" smtClean="0"/>
              <a:t>12/16/2016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300982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8A671A-C2A7-4E29-914C-8B815DA6913C}"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1099743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8A671A-C2A7-4E29-914C-8B815DA6913C}" type="datetimeFigureOut">
              <a:rPr lang="en-US" smtClean="0"/>
              <a:t>12/16/2016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E6640-C574-4C90-AAE2-5C78394ACA0A}" type="slidenum">
              <a:rPr lang="en-US" smtClean="0"/>
              <a:t>‹#›</a:t>
            </a:fld>
            <a:endParaRPr lang="en-US"/>
          </a:p>
        </p:txBody>
      </p:sp>
    </p:spTree>
    <p:extLst>
      <p:ext uri="{BB962C8B-B14F-4D97-AF65-F5344CB8AC3E}">
        <p14:creationId xmlns:p14="http://schemas.microsoft.com/office/powerpoint/2010/main" val="289168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A671A-C2A7-4E29-914C-8B815DA6913C}" type="datetimeFigureOut">
              <a:rPr lang="en-US" smtClean="0"/>
              <a:t>12/16/2016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FE6640-C574-4C90-AAE2-5C78394ACA0A}" type="slidenum">
              <a:rPr lang="en-US" smtClean="0"/>
              <a:t>‹#›</a:t>
            </a:fld>
            <a:endParaRPr lang="en-US"/>
          </a:p>
        </p:txBody>
      </p:sp>
    </p:spTree>
    <p:extLst>
      <p:ext uri="{BB962C8B-B14F-4D97-AF65-F5344CB8AC3E}">
        <p14:creationId xmlns:p14="http://schemas.microsoft.com/office/powerpoint/2010/main" val="1492467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202724"/>
            <a:ext cx="10515600" cy="4974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EA0502-C113-4A23-A8B0-BBCE0686D153}" type="datetime1">
              <a:rPr lang="en-IN" smtClean="0">
                <a:solidFill>
                  <a:prstClr val="black">
                    <a:tint val="75000"/>
                  </a:prstClr>
                </a:solidFill>
              </a:rPr>
              <a:pPr/>
              <a:t>16-12-2016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40F68-149F-4F87-B0E2-529ECBD0E973}" type="slidenum">
              <a:rPr lang="en-IN" smtClean="0">
                <a:solidFill>
                  <a:prstClr val="black">
                    <a:tint val="75000"/>
                  </a:prstClr>
                </a:solidFill>
              </a:rPr>
              <a:pPr/>
              <a:t>‹#›</a:t>
            </a:fld>
            <a:endParaRPr lang="en-IN">
              <a:solidFill>
                <a:prstClr val="black">
                  <a:tint val="75000"/>
                </a:prstClr>
              </a:solidFill>
            </a:endParaRPr>
          </a:p>
        </p:txBody>
      </p:sp>
      <p:sp>
        <p:nvSpPr>
          <p:cNvPr id="7" name="Title 1"/>
          <p:cNvSpPr txBox="1">
            <a:spLocks/>
          </p:cNvSpPr>
          <p:nvPr userDrawn="1"/>
        </p:nvSpPr>
        <p:spPr>
          <a:xfrm>
            <a:off x="802936" y="54032"/>
            <a:ext cx="9858375" cy="1242715"/>
          </a:xfrm>
          <a:prstGeom prst="rect">
            <a:avLst/>
          </a:prstGeom>
        </p:spPr>
        <p:txBody>
          <a:bodyPr vert="horz" lIns="97945" tIns="48973" rIns="97945" bIns="48973" rtlCol="0" anchor="ctr">
            <a:normAutofit/>
          </a:bodyPr>
          <a:lstStyle/>
          <a:p>
            <a:pPr>
              <a:spcBef>
                <a:spcPct val="0"/>
              </a:spcBef>
            </a:pPr>
            <a:endParaRPr lang="en-IN" sz="3750" b="1" dirty="0">
              <a:solidFill>
                <a:prstClr val="black"/>
              </a:solidFill>
              <a:cs typeface="ChaletComprime CologneSixty"/>
            </a:endParaRPr>
          </a:p>
        </p:txBody>
      </p:sp>
      <p:pic>
        <p:nvPicPr>
          <p:cNvPr id="9" name="Picture 8" descr="altuix_logo.png"/>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0510690" y="170794"/>
            <a:ext cx="1363810" cy="404826"/>
          </a:xfrm>
          <a:prstGeom prst="rect">
            <a:avLst/>
          </a:prstGeom>
        </p:spPr>
      </p:pic>
    </p:spTree>
    <p:extLst>
      <p:ext uri="{BB962C8B-B14F-4D97-AF65-F5344CB8AC3E}">
        <p14:creationId xmlns:p14="http://schemas.microsoft.com/office/powerpoint/2010/main" val="1799024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hyperlink" Target="http://www.altiux.com/"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idge.jpg"/>
          <p:cNvPicPr>
            <a:picLocks noChangeAspect="1"/>
          </p:cNvPicPr>
          <p:nvPr/>
        </p:nvPicPr>
        <p:blipFill>
          <a:blip r:embed="rId2"/>
          <a:stretch>
            <a:fillRect/>
          </a:stretch>
        </p:blipFill>
        <p:spPr>
          <a:xfrm>
            <a:off x="0" y="2424544"/>
            <a:ext cx="12192000" cy="4433455"/>
          </a:xfrm>
          <a:prstGeom prst="rect">
            <a:avLst/>
          </a:prstGeom>
        </p:spPr>
      </p:pic>
      <p:sp>
        <p:nvSpPr>
          <p:cNvPr id="5" name="Title 1"/>
          <p:cNvSpPr>
            <a:spLocks noGrp="1"/>
          </p:cNvSpPr>
          <p:nvPr>
            <p:ph type="ctrTitle"/>
          </p:nvPr>
        </p:nvSpPr>
        <p:spPr>
          <a:xfrm>
            <a:off x="228769" y="273815"/>
            <a:ext cx="6073254" cy="1319458"/>
          </a:xfrm>
        </p:spPr>
        <p:txBody>
          <a:bodyPr>
            <a:normAutofit fontScale="90000"/>
          </a:bodyPr>
          <a:lstStyle/>
          <a:p>
            <a:r>
              <a:rPr lang="en-US" sz="4800" dirty="0">
                <a:solidFill>
                  <a:schemeClr val="tx1">
                    <a:lumMod val="65000"/>
                    <a:lumOff val="35000"/>
                  </a:schemeClr>
                </a:solidFill>
              </a:rPr>
              <a:t>Altiux website – Product page</a:t>
            </a:r>
          </a:p>
        </p:txBody>
      </p:sp>
      <p:sp>
        <p:nvSpPr>
          <p:cNvPr id="2" name="Slide Number Placeholder 1"/>
          <p:cNvSpPr>
            <a:spLocks noGrp="1"/>
          </p:cNvSpPr>
          <p:nvPr>
            <p:ph type="sldNum" sz="quarter" idx="12"/>
          </p:nvPr>
        </p:nvSpPr>
        <p:spPr/>
        <p:txBody>
          <a:bodyPr/>
          <a:lstStyle/>
          <a:p>
            <a:fld id="{EC6BAB8C-27AD-424B-A2E4-C706FFC5E315}" type="slidenum">
              <a:rPr lang="en-US" smtClean="0"/>
              <a:pPr/>
              <a:t>1</a:t>
            </a:fld>
            <a:endParaRPr lang="en-US"/>
          </a:p>
        </p:txBody>
      </p:sp>
      <p:sp>
        <p:nvSpPr>
          <p:cNvPr id="3" name="Rectangle 2"/>
          <p:cNvSpPr/>
          <p:nvPr/>
        </p:nvSpPr>
        <p:spPr>
          <a:xfrm>
            <a:off x="6012873" y="268525"/>
            <a:ext cx="2493817" cy="1754239"/>
          </a:xfrm>
          <a:prstGeom prst="rect">
            <a:avLst/>
          </a:prstGeom>
          <a:solidFill>
            <a:srgbClr val="19A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6141848"/>
            <a:ext cx="12192000" cy="716151"/>
          </a:xfrm>
          <a:prstGeom prst="rect">
            <a:avLst/>
          </a:prstGeom>
          <a:gradFill flip="none" rotWithShape="1">
            <a:gsLst>
              <a:gs pos="0">
                <a:srgbClr val="FFE600">
                  <a:tint val="66000"/>
                  <a:satMod val="160000"/>
                </a:srgbClr>
              </a:gs>
              <a:gs pos="50000">
                <a:srgbClr val="FFE600">
                  <a:tint val="44500"/>
                  <a:satMod val="160000"/>
                </a:srgbClr>
              </a:gs>
              <a:gs pos="100000">
                <a:srgbClr val="FFE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54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89861"/>
            <a:ext cx="12192000" cy="4892994"/>
          </a:xfrm>
          <a:prstGeom prst="rect">
            <a:avLst/>
          </a:prstGeom>
        </p:spPr>
      </p:pic>
      <p:sp>
        <p:nvSpPr>
          <p:cNvPr id="43" name="Rectangle 42"/>
          <p:cNvSpPr/>
          <p:nvPr/>
        </p:nvSpPr>
        <p:spPr>
          <a:xfrm>
            <a:off x="3630537" y="5587601"/>
            <a:ext cx="5127687" cy="395365"/>
          </a:xfrm>
          <a:prstGeom prst="rect">
            <a:avLst/>
          </a:prstGeom>
        </p:spPr>
        <p:txBody>
          <a:bodyPr wrap="none">
            <a:spAutoFit/>
          </a:bodyPr>
          <a:lstStyle/>
          <a:p>
            <a:pPr algn="ctr"/>
            <a:r>
              <a:rPr lang="en-US" sz="1969" b="1" dirty="0">
                <a:solidFill>
                  <a:schemeClr val="accent4"/>
                </a:solidFill>
              </a:rPr>
              <a:t>IoT Frameworks | Product Engineering Services</a:t>
            </a:r>
          </a:p>
        </p:txBody>
      </p:sp>
      <p:pic>
        <p:nvPicPr>
          <p:cNvPr id="45" name="Picture 44" descr="Screen Shot 2014-09-17 at 3.51.42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7671" y="2346794"/>
            <a:ext cx="4255894" cy="1528913"/>
          </a:xfrm>
          <a:prstGeom prst="rect">
            <a:avLst/>
          </a:prstGeom>
        </p:spPr>
      </p:pic>
      <p:sp>
        <p:nvSpPr>
          <p:cNvPr id="12" name="TextBox 11"/>
          <p:cNvSpPr txBox="1"/>
          <p:nvPr/>
        </p:nvSpPr>
        <p:spPr>
          <a:xfrm>
            <a:off x="4201106" y="4012436"/>
            <a:ext cx="3549029" cy="789190"/>
          </a:xfrm>
          <a:prstGeom prst="rect">
            <a:avLst/>
          </a:prstGeom>
          <a:noFill/>
        </p:spPr>
        <p:txBody>
          <a:bodyPr wrap="square" rtlCol="0">
            <a:spAutoFit/>
          </a:bodyPr>
          <a:lstStyle/>
          <a:p>
            <a:pPr algn="ctr"/>
            <a:r>
              <a:rPr lang="en-US" sz="2264" b="1" dirty="0">
                <a:solidFill>
                  <a:prstClr val="white">
                    <a:lumMod val="65000"/>
                  </a:prstClr>
                </a:solidFill>
                <a:hlinkClick r:id="rId5"/>
              </a:rPr>
              <a:t>www.altiux.com</a:t>
            </a:r>
            <a:endParaRPr lang="en-US" sz="2264" b="1" dirty="0">
              <a:solidFill>
                <a:prstClr val="white">
                  <a:lumMod val="65000"/>
                </a:prstClr>
              </a:solidFill>
            </a:endParaRPr>
          </a:p>
          <a:p>
            <a:pPr algn="ctr"/>
            <a:r>
              <a:rPr lang="en-US" sz="2264" b="1" dirty="0">
                <a:solidFill>
                  <a:srgbClr val="0070C0"/>
                </a:solidFill>
              </a:rPr>
              <a:t>info@altiux.com</a:t>
            </a:r>
            <a:r>
              <a:rPr lang="en-US" sz="2264" b="1" dirty="0">
                <a:solidFill>
                  <a:prstClr val="white">
                    <a:lumMod val="65000"/>
                  </a:prstClr>
                </a:solidFill>
              </a:rPr>
              <a:t> </a:t>
            </a:r>
          </a:p>
        </p:txBody>
      </p:sp>
      <p:sp>
        <p:nvSpPr>
          <p:cNvPr id="13" name="TextBox 12"/>
          <p:cNvSpPr txBox="1"/>
          <p:nvPr/>
        </p:nvSpPr>
        <p:spPr>
          <a:xfrm>
            <a:off x="2790926" y="5146839"/>
            <a:ext cx="6806908" cy="440762"/>
          </a:xfrm>
          <a:prstGeom prst="rect">
            <a:avLst/>
          </a:prstGeom>
          <a:noFill/>
        </p:spPr>
        <p:txBody>
          <a:bodyPr wrap="square" rtlCol="0">
            <a:spAutoFit/>
          </a:bodyPr>
          <a:lstStyle/>
          <a:p>
            <a:pPr algn="ctr"/>
            <a:r>
              <a:rPr lang="en-US" sz="2264" dirty="0">
                <a:solidFill>
                  <a:srgbClr val="3AA3DC"/>
                </a:solidFill>
                <a:latin typeface="+mj-lt"/>
              </a:rPr>
              <a:t>India | USA | Japan </a:t>
            </a:r>
            <a:r>
              <a:rPr lang="en-US" sz="2264" dirty="0">
                <a:solidFill>
                  <a:srgbClr val="3AA3DC"/>
                </a:solidFill>
              </a:rPr>
              <a:t>| Korea | Germany </a:t>
            </a:r>
            <a:endParaRPr lang="en-US" sz="2264" dirty="0">
              <a:solidFill>
                <a:srgbClr val="3AA3DC"/>
              </a:solidFill>
              <a:latin typeface="+mj-lt"/>
            </a:endParaRPr>
          </a:p>
        </p:txBody>
      </p:sp>
      <p:pic>
        <p:nvPicPr>
          <p:cNvPr id="7" name="Picture 6" descr="BITKEMY_LOGO.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54023" y="6410403"/>
            <a:ext cx="1188785" cy="325059"/>
          </a:xfrm>
          <a:prstGeom prst="rect">
            <a:avLst/>
          </a:prstGeom>
        </p:spPr>
      </p:pic>
      <p:sp>
        <p:nvSpPr>
          <p:cNvPr id="4" name="TextBox 3"/>
          <p:cNvSpPr txBox="1"/>
          <p:nvPr/>
        </p:nvSpPr>
        <p:spPr>
          <a:xfrm>
            <a:off x="4648204" y="6396335"/>
            <a:ext cx="2781274" cy="461665"/>
          </a:xfrm>
          <a:prstGeom prst="rect">
            <a:avLst/>
          </a:prstGeom>
          <a:noFill/>
        </p:spPr>
        <p:txBody>
          <a:bodyPr wrap="none" rtlCol="0">
            <a:spAutoFit/>
          </a:bodyPr>
          <a:lstStyle/>
          <a:p>
            <a:r>
              <a:rPr lang="en-US" sz="2400" dirty="0">
                <a:solidFill>
                  <a:srgbClr val="19A2DC"/>
                </a:solidFill>
              </a:rPr>
              <a:t>a                   company</a:t>
            </a:r>
          </a:p>
        </p:txBody>
      </p:sp>
    </p:spTree>
    <p:extLst>
      <p:ext uri="{BB962C8B-B14F-4D97-AF65-F5344CB8AC3E}">
        <p14:creationId xmlns:p14="http://schemas.microsoft.com/office/powerpoint/2010/main" val="188065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Device framework</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11</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623454" y="1165321"/>
            <a:ext cx="10307782" cy="5493459"/>
          </a:xfrm>
          <a:prstGeom prst="rect">
            <a:avLst/>
          </a:prstGeom>
        </p:spPr>
      </p:pic>
      <p:sp>
        <p:nvSpPr>
          <p:cNvPr id="6" name="TextBox 5"/>
          <p:cNvSpPr txBox="1"/>
          <p:nvPr/>
        </p:nvSpPr>
        <p:spPr>
          <a:xfrm>
            <a:off x="623454" y="2396836"/>
            <a:ext cx="1662545" cy="646331"/>
          </a:xfrm>
          <a:prstGeom prst="rect">
            <a:avLst/>
          </a:prstGeom>
          <a:noFill/>
        </p:spPr>
        <p:txBody>
          <a:bodyPr wrap="square" rtlCol="0">
            <a:spAutoFit/>
          </a:bodyPr>
          <a:lstStyle/>
          <a:p>
            <a:r>
              <a:rPr lang="en-IN" dirty="0">
                <a:solidFill>
                  <a:srgbClr val="FF0000"/>
                </a:solidFill>
              </a:rPr>
              <a:t>We can retain this icon </a:t>
            </a:r>
            <a:r>
              <a:rPr lang="en-IN" dirty="0">
                <a:solidFill>
                  <a:srgbClr val="FF0000"/>
                </a:solidFill>
                <a:sym typeface="Wingdings" panose="05000000000000000000" pitchFamily="2" charset="2"/>
              </a:rPr>
              <a:t></a:t>
            </a:r>
            <a:endParaRPr lang="en-IN" dirty="0">
              <a:solidFill>
                <a:srgbClr val="FF0000"/>
              </a:solidFill>
            </a:endParaRPr>
          </a:p>
        </p:txBody>
      </p:sp>
      <p:sp>
        <p:nvSpPr>
          <p:cNvPr id="8" name="Rectangle 7"/>
          <p:cNvSpPr/>
          <p:nvPr/>
        </p:nvSpPr>
        <p:spPr>
          <a:xfrm>
            <a:off x="3588326" y="2436777"/>
            <a:ext cx="6788728" cy="39334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BoxPwr - </a:t>
            </a:r>
            <a:r>
              <a:rPr lang="en-US" sz="3200" dirty="0"/>
              <a:t>Altiux’s IoT device framework</a:t>
            </a:r>
          </a:p>
          <a:p>
            <a:endParaRPr lang="en-US" b="1" dirty="0">
              <a:solidFill>
                <a:schemeClr val="bg1"/>
              </a:solidFill>
            </a:endParaRPr>
          </a:p>
          <a:p>
            <a:r>
              <a:rPr lang="en-US" b="1" dirty="0" err="1">
                <a:solidFill>
                  <a:schemeClr val="bg1"/>
                </a:solidFill>
              </a:rPr>
              <a:t>BoxPwR</a:t>
            </a:r>
            <a:r>
              <a:rPr lang="en-US" dirty="0">
                <a:solidFill>
                  <a:schemeClr val="bg1"/>
                </a:solidFill>
              </a:rPr>
              <a:t>, part of Altiux’s IoT Toolkit portfolio, is a customizable framework of software components that provides connectivity, security, manageability and value added features essential for IoT device &amp; gateway development. It easily scales as per device requirement – from extremely low power, constrained devices to full-service IoT gateways.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308991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Cloud edge framework</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12</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838200" y="1202724"/>
            <a:ext cx="10252364" cy="5463925"/>
          </a:xfrm>
          <a:prstGeom prst="rect">
            <a:avLst/>
          </a:prstGeom>
        </p:spPr>
      </p:pic>
      <p:sp>
        <p:nvSpPr>
          <p:cNvPr id="6" name="Rectangle 5"/>
          <p:cNvSpPr/>
          <p:nvPr/>
        </p:nvSpPr>
        <p:spPr>
          <a:xfrm>
            <a:off x="3588326" y="2436777"/>
            <a:ext cx="6788728" cy="39334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err="1"/>
              <a:t>CloudPlug</a:t>
            </a:r>
            <a:r>
              <a:rPr lang="en-US" sz="3200" b="1" dirty="0"/>
              <a:t> - </a:t>
            </a:r>
            <a:r>
              <a:rPr lang="en-US" sz="3200" dirty="0"/>
              <a:t>Altiux’s IoT cloud edge framework</a:t>
            </a:r>
          </a:p>
          <a:p>
            <a:endParaRPr lang="en-US" b="1" dirty="0">
              <a:solidFill>
                <a:schemeClr val="bg1"/>
              </a:solidFill>
            </a:endParaRPr>
          </a:p>
          <a:p>
            <a:r>
              <a:rPr lang="en-US" b="1" dirty="0" err="1">
                <a:solidFill>
                  <a:schemeClr val="bg1"/>
                </a:solidFill>
              </a:rPr>
              <a:t>CloudPlug</a:t>
            </a:r>
            <a:r>
              <a:rPr lang="en-US" dirty="0">
                <a:solidFill>
                  <a:schemeClr val="bg1"/>
                </a:solidFill>
              </a:rPr>
              <a:t>, part of Altiux’s IoT Toolkit portfolio, </a:t>
            </a:r>
            <a:r>
              <a:rPr lang="en-IN" dirty="0"/>
              <a:t>is a framework of components that enables multi cloud connectivity.</a:t>
            </a:r>
            <a:endParaRPr lang="en-US" dirty="0">
              <a:solidFill>
                <a:schemeClr val="bg1"/>
              </a:solidFill>
            </a:endParaRPr>
          </a:p>
          <a:p>
            <a:endParaRPr lang="en-US" dirty="0">
              <a:solidFill>
                <a:schemeClr val="bg1"/>
              </a:solidFill>
            </a:endParaRPr>
          </a:p>
          <a:p>
            <a:endParaRPr lang="en-IN" dirty="0">
              <a:solidFill>
                <a:schemeClr val="bg1"/>
              </a:solidFill>
            </a:endParaRPr>
          </a:p>
        </p:txBody>
      </p:sp>
      <p:sp>
        <p:nvSpPr>
          <p:cNvPr id="7" name="TextBox 6"/>
          <p:cNvSpPr txBox="1"/>
          <p:nvPr/>
        </p:nvSpPr>
        <p:spPr>
          <a:xfrm>
            <a:off x="838200" y="4080324"/>
            <a:ext cx="1662545" cy="646331"/>
          </a:xfrm>
          <a:prstGeom prst="rect">
            <a:avLst/>
          </a:prstGeom>
          <a:noFill/>
        </p:spPr>
        <p:txBody>
          <a:bodyPr wrap="square" rtlCol="0">
            <a:spAutoFit/>
          </a:bodyPr>
          <a:lstStyle/>
          <a:p>
            <a:r>
              <a:rPr lang="en-IN" dirty="0">
                <a:solidFill>
                  <a:srgbClr val="FF0000"/>
                </a:solidFill>
              </a:rPr>
              <a:t>We can retain this icon </a:t>
            </a:r>
            <a:r>
              <a:rPr lang="en-IN" dirty="0">
                <a:solidFill>
                  <a:srgbClr val="FF0000"/>
                </a:solidFill>
                <a:sym typeface="Wingdings" panose="05000000000000000000" pitchFamily="2" charset="2"/>
              </a:rPr>
              <a:t></a:t>
            </a:r>
            <a:endParaRPr lang="en-IN" dirty="0">
              <a:solidFill>
                <a:srgbClr val="FF0000"/>
              </a:solidFill>
            </a:endParaRPr>
          </a:p>
        </p:txBody>
      </p:sp>
    </p:spTree>
    <p:extLst>
      <p:ext uri="{BB962C8B-B14F-4D97-AF65-F5344CB8AC3E}">
        <p14:creationId xmlns:p14="http://schemas.microsoft.com/office/powerpoint/2010/main" val="278114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Cloud edge framework</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13</a:t>
            </a:fld>
            <a:endParaRPr lang="en-IN">
              <a:solidFill>
                <a:prstClr val="black">
                  <a:tint val="75000"/>
                </a:prstClr>
              </a:solidFill>
            </a:endParaRPr>
          </a:p>
        </p:txBody>
      </p:sp>
      <p:pic>
        <p:nvPicPr>
          <p:cNvPr id="10" name="Picture 9"/>
          <p:cNvPicPr>
            <a:picLocks noChangeAspect="1"/>
          </p:cNvPicPr>
          <p:nvPr/>
        </p:nvPicPr>
        <p:blipFill>
          <a:blip r:embed="rId2"/>
          <a:stretch>
            <a:fillRect/>
          </a:stretch>
        </p:blipFill>
        <p:spPr>
          <a:xfrm>
            <a:off x="1055003" y="1165785"/>
            <a:ext cx="10081994" cy="5373127"/>
          </a:xfrm>
          <a:prstGeom prst="rect">
            <a:avLst/>
          </a:prstGeom>
        </p:spPr>
      </p:pic>
      <p:sp>
        <p:nvSpPr>
          <p:cNvPr id="11" name="Rectangle 10"/>
          <p:cNvSpPr/>
          <p:nvPr/>
        </p:nvSpPr>
        <p:spPr>
          <a:xfrm>
            <a:off x="3755014" y="2274848"/>
            <a:ext cx="6788728" cy="42640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err="1"/>
              <a:t>DevicePlug</a:t>
            </a:r>
            <a:r>
              <a:rPr lang="en-US" sz="3200" b="1" dirty="0"/>
              <a:t> - </a:t>
            </a:r>
            <a:r>
              <a:rPr lang="en-US" sz="3200" dirty="0"/>
              <a:t>Altiux’s IoT cloud edge framework</a:t>
            </a:r>
          </a:p>
          <a:p>
            <a:endParaRPr lang="en-US" b="1" dirty="0">
              <a:solidFill>
                <a:schemeClr val="bg1"/>
              </a:solidFill>
            </a:endParaRPr>
          </a:p>
          <a:p>
            <a:r>
              <a:rPr lang="en-US" b="1" dirty="0" err="1">
                <a:solidFill>
                  <a:schemeClr val="bg1"/>
                </a:solidFill>
              </a:rPr>
              <a:t>CloudPlug</a:t>
            </a:r>
            <a:r>
              <a:rPr lang="en-US" dirty="0">
                <a:solidFill>
                  <a:schemeClr val="bg1"/>
                </a:solidFill>
              </a:rPr>
              <a:t>, part of Altiux’s IoT Toolkit portfolio, </a:t>
            </a:r>
            <a:r>
              <a:rPr lang="en-IN" dirty="0"/>
              <a:t>is a framework of components that enables converged device management. It can enable device management support like LWM2M, OMA DM, etc. can enable unified device management.</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IN"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95008" y="4839629"/>
            <a:ext cx="666750" cy="666750"/>
          </a:xfrm>
          <a:prstGeom prst="rect">
            <a:avLst/>
          </a:prstGeom>
        </p:spPr>
      </p:pic>
    </p:spTree>
    <p:extLst>
      <p:ext uri="{BB962C8B-B14F-4D97-AF65-F5344CB8AC3E}">
        <p14:creationId xmlns:p14="http://schemas.microsoft.com/office/powerpoint/2010/main" val="1713005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14</a:t>
            </a:fld>
            <a:endParaRPr lang="en-IN">
              <a:solidFill>
                <a:prstClr val="black">
                  <a:tint val="75000"/>
                </a:prstClr>
              </a:solidFill>
            </a:endParaRPr>
          </a:p>
        </p:txBody>
      </p:sp>
      <p:pic>
        <p:nvPicPr>
          <p:cNvPr id="6" name="Picture 5"/>
          <p:cNvPicPr>
            <a:picLocks noChangeAspect="1"/>
          </p:cNvPicPr>
          <p:nvPr/>
        </p:nvPicPr>
        <p:blipFill>
          <a:blip r:embed="rId2"/>
          <a:stretch>
            <a:fillRect/>
          </a:stretch>
        </p:blipFill>
        <p:spPr>
          <a:xfrm>
            <a:off x="838200" y="1202724"/>
            <a:ext cx="10137216" cy="5402558"/>
          </a:xfrm>
          <a:prstGeom prst="rect">
            <a:avLst/>
          </a:prstGeom>
        </p:spPr>
      </p:pic>
      <p:sp>
        <p:nvSpPr>
          <p:cNvPr id="7" name="TextBox 6"/>
          <p:cNvSpPr txBox="1"/>
          <p:nvPr/>
        </p:nvSpPr>
        <p:spPr>
          <a:xfrm>
            <a:off x="1184564" y="3257672"/>
            <a:ext cx="1226127" cy="646331"/>
          </a:xfrm>
          <a:prstGeom prst="rect">
            <a:avLst/>
          </a:prstGeom>
          <a:noFill/>
        </p:spPr>
        <p:txBody>
          <a:bodyPr wrap="square" rtlCol="0">
            <a:spAutoFit/>
          </a:bodyPr>
          <a:lstStyle/>
          <a:p>
            <a:r>
              <a:rPr lang="en-IN" dirty="0">
                <a:solidFill>
                  <a:srgbClr val="FF0000"/>
                </a:solidFill>
              </a:rPr>
              <a:t>To be removed</a:t>
            </a:r>
          </a:p>
        </p:txBody>
      </p:sp>
      <p:sp>
        <p:nvSpPr>
          <p:cNvPr id="8" name="TextBox 7"/>
          <p:cNvSpPr txBox="1"/>
          <p:nvPr/>
        </p:nvSpPr>
        <p:spPr>
          <a:xfrm>
            <a:off x="1184563" y="4920218"/>
            <a:ext cx="1226127" cy="646331"/>
          </a:xfrm>
          <a:prstGeom prst="rect">
            <a:avLst/>
          </a:prstGeom>
          <a:noFill/>
        </p:spPr>
        <p:txBody>
          <a:bodyPr wrap="square" rtlCol="0">
            <a:spAutoFit/>
          </a:bodyPr>
          <a:lstStyle/>
          <a:p>
            <a:r>
              <a:rPr lang="en-IN" dirty="0">
                <a:solidFill>
                  <a:srgbClr val="FF0000"/>
                </a:solidFill>
              </a:rPr>
              <a:t>To be removed</a:t>
            </a:r>
          </a:p>
        </p:txBody>
      </p:sp>
      <p:sp>
        <p:nvSpPr>
          <p:cNvPr id="9" name="TextBox 8"/>
          <p:cNvSpPr txBox="1"/>
          <p:nvPr/>
        </p:nvSpPr>
        <p:spPr>
          <a:xfrm>
            <a:off x="1184562" y="5756254"/>
            <a:ext cx="1226127" cy="646331"/>
          </a:xfrm>
          <a:prstGeom prst="rect">
            <a:avLst/>
          </a:prstGeom>
          <a:noFill/>
        </p:spPr>
        <p:txBody>
          <a:bodyPr wrap="square" rtlCol="0">
            <a:spAutoFit/>
          </a:bodyPr>
          <a:lstStyle/>
          <a:p>
            <a:r>
              <a:rPr lang="en-IN" dirty="0">
                <a:solidFill>
                  <a:srgbClr val="FF0000"/>
                </a:solidFill>
              </a:rPr>
              <a:t>To be removed</a:t>
            </a:r>
          </a:p>
        </p:txBody>
      </p:sp>
    </p:spTree>
    <p:extLst>
      <p:ext uri="{BB962C8B-B14F-4D97-AF65-F5344CB8AC3E}">
        <p14:creationId xmlns:p14="http://schemas.microsoft.com/office/powerpoint/2010/main" val="269287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15</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1414029" y="1198411"/>
            <a:ext cx="9678220" cy="5157939"/>
          </a:xfrm>
          <a:prstGeom prst="rect">
            <a:avLst/>
          </a:prstGeom>
        </p:spPr>
      </p:pic>
      <p:pic>
        <p:nvPicPr>
          <p:cNvPr id="6" name="Content Placeholder 4"/>
          <p:cNvPicPr>
            <a:picLocks noChangeAspect="1"/>
          </p:cNvPicPr>
          <p:nvPr/>
        </p:nvPicPr>
        <p:blipFill rotWithShape="1">
          <a:blip r:embed="rId3"/>
          <a:srcRect t="10210"/>
          <a:stretch/>
        </p:blipFill>
        <p:spPr>
          <a:xfrm>
            <a:off x="3859066" y="4532105"/>
            <a:ext cx="4788145" cy="1731151"/>
          </a:xfrm>
          <a:prstGeom prst="rect">
            <a:avLst/>
          </a:prstGeom>
        </p:spPr>
      </p:pic>
      <p:sp>
        <p:nvSpPr>
          <p:cNvPr id="7" name="TextBox 6"/>
          <p:cNvSpPr txBox="1"/>
          <p:nvPr/>
        </p:nvSpPr>
        <p:spPr>
          <a:xfrm>
            <a:off x="6735338" y="4193551"/>
            <a:ext cx="1594624" cy="338554"/>
          </a:xfrm>
          <a:prstGeom prst="rect">
            <a:avLst/>
          </a:prstGeom>
          <a:solidFill>
            <a:schemeClr val="bg1"/>
          </a:solidFill>
        </p:spPr>
        <p:txBody>
          <a:bodyPr wrap="square" rtlCol="0">
            <a:spAutoFit/>
          </a:bodyPr>
          <a:lstStyle/>
          <a:p>
            <a:r>
              <a:rPr lang="en-IN" sz="1600" b="1" dirty="0">
                <a:latin typeface="Lucida Sans Typewriter" panose="020B0509030504030204" pitchFamily="49" charset="0"/>
              </a:rPr>
              <a:t>toolkit</a:t>
            </a:r>
          </a:p>
        </p:txBody>
      </p:sp>
    </p:spTree>
    <p:extLst>
      <p:ext uri="{BB962C8B-B14F-4D97-AF65-F5344CB8AC3E}">
        <p14:creationId xmlns:p14="http://schemas.microsoft.com/office/powerpoint/2010/main" val="331042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28509"/>
            <a:ext cx="12192000" cy="429490"/>
          </a:xfrm>
          <a:prstGeom prst="rect">
            <a:avLst/>
          </a:prstGeom>
          <a:gradFill flip="none" rotWithShape="1">
            <a:gsLst>
              <a:gs pos="0">
                <a:srgbClr val="FFE600">
                  <a:tint val="66000"/>
                  <a:satMod val="160000"/>
                </a:srgbClr>
              </a:gs>
              <a:gs pos="50000">
                <a:srgbClr val="FFE600">
                  <a:tint val="44500"/>
                  <a:satMod val="160000"/>
                </a:srgbClr>
              </a:gs>
              <a:gs pos="100000">
                <a:srgbClr val="FFE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74073" y="997525"/>
            <a:ext cx="11457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89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 page link</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3</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838200" y="1179705"/>
            <a:ext cx="10654602" cy="5678295"/>
          </a:xfrm>
          <a:prstGeom prst="rect">
            <a:avLst/>
          </a:prstGeom>
        </p:spPr>
      </p:pic>
      <p:sp>
        <p:nvSpPr>
          <p:cNvPr id="6" name="Callout: Line 5"/>
          <p:cNvSpPr/>
          <p:nvPr/>
        </p:nvSpPr>
        <p:spPr>
          <a:xfrm>
            <a:off x="8382000" y="845140"/>
            <a:ext cx="1950720" cy="724580"/>
          </a:xfrm>
          <a:prstGeom prst="borderCallout1">
            <a:avLst>
              <a:gd name="adj1" fmla="val 51255"/>
              <a:gd name="adj2" fmla="val 190"/>
              <a:gd name="adj3" fmla="val 112501"/>
              <a:gd name="adj4" fmla="val -23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Rename to ‘Toolkit’</a:t>
            </a:r>
          </a:p>
        </p:txBody>
      </p:sp>
      <p:sp>
        <p:nvSpPr>
          <p:cNvPr id="7" name="Rectangle: Rounded Corners 6"/>
          <p:cNvSpPr/>
          <p:nvPr/>
        </p:nvSpPr>
        <p:spPr>
          <a:xfrm>
            <a:off x="7606148" y="1737201"/>
            <a:ext cx="734290" cy="3602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253349" y="3923711"/>
            <a:ext cx="3352799" cy="369332"/>
          </a:xfrm>
          <a:prstGeom prst="rect">
            <a:avLst/>
          </a:prstGeom>
          <a:noFill/>
        </p:spPr>
        <p:txBody>
          <a:bodyPr wrap="square" rtlCol="0">
            <a:spAutoFit/>
          </a:bodyPr>
          <a:lstStyle/>
          <a:p>
            <a:pPr algn="ctr"/>
            <a:r>
              <a:rPr lang="en-IN" dirty="0">
                <a:solidFill>
                  <a:srgbClr val="FF0000"/>
                </a:solidFill>
              </a:rPr>
              <a:t>This video to be removed</a:t>
            </a:r>
          </a:p>
        </p:txBody>
      </p:sp>
      <p:sp>
        <p:nvSpPr>
          <p:cNvPr id="3" name="TextBox 2"/>
          <p:cNvSpPr txBox="1"/>
          <p:nvPr/>
        </p:nvSpPr>
        <p:spPr>
          <a:xfrm>
            <a:off x="1538868" y="2776654"/>
            <a:ext cx="9121698" cy="2523768"/>
          </a:xfrm>
          <a:prstGeom prst="rect">
            <a:avLst/>
          </a:prstGeom>
          <a:solidFill>
            <a:srgbClr val="FFFFFF"/>
          </a:solidFill>
        </p:spPr>
        <p:txBody>
          <a:bodyPr wrap="square" rtlCol="0">
            <a:spAutoFit/>
          </a:bodyPr>
          <a:lstStyle/>
          <a:p>
            <a:pPr algn="ctr"/>
            <a:endParaRPr lang="en-IN" dirty="0"/>
          </a:p>
          <a:p>
            <a:pPr algn="ctr"/>
            <a:endParaRPr lang="en-IN" dirty="0"/>
          </a:p>
          <a:p>
            <a:pPr algn="ctr"/>
            <a:r>
              <a:rPr lang="en-IN" dirty="0"/>
              <a:t>REDUCE PROTOYPING TIME &amp; ACCELERATE GO TO MARKET</a:t>
            </a:r>
          </a:p>
          <a:p>
            <a:pPr algn="ctr"/>
            <a:endParaRPr lang="en-IN" dirty="0"/>
          </a:p>
          <a:p>
            <a:pPr algn="ctr"/>
            <a:r>
              <a:rPr lang="en-IN" sz="1600" dirty="0" err="1"/>
              <a:t>Upto</a:t>
            </a:r>
            <a:r>
              <a:rPr lang="en-IN" sz="1600" dirty="0"/>
              <a:t> 50% reduction in prototyping  efforts &amp; </a:t>
            </a:r>
            <a:r>
              <a:rPr lang="en-IN" sz="1600" dirty="0" err="1"/>
              <a:t>upto</a:t>
            </a:r>
            <a:r>
              <a:rPr lang="en-IN" sz="1600" dirty="0"/>
              <a:t> 30% faster go to market</a:t>
            </a:r>
          </a:p>
          <a:p>
            <a:pPr algn="ctr"/>
            <a:r>
              <a:rPr lang="en-IN" sz="1600" dirty="0"/>
              <a:t> with ready to use, commercial grade and highly scalable framework</a:t>
            </a:r>
          </a:p>
          <a:p>
            <a:pPr algn="ctr"/>
            <a:endParaRPr lang="en-IN" dirty="0"/>
          </a:p>
          <a:p>
            <a:endParaRPr lang="en-IN" dirty="0">
              <a:solidFill>
                <a:srgbClr val="FF0000"/>
              </a:solidFill>
            </a:endParaRPr>
          </a:p>
          <a:p>
            <a:endParaRPr lang="en-IN" dirty="0"/>
          </a:p>
        </p:txBody>
      </p:sp>
    </p:spTree>
    <p:extLst>
      <p:ext uri="{BB962C8B-B14F-4D97-AF65-F5344CB8AC3E}">
        <p14:creationId xmlns:p14="http://schemas.microsoft.com/office/powerpoint/2010/main" val="319270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ToolKit Intro</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4</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838200" y="1146795"/>
            <a:ext cx="10460182" cy="5574680"/>
          </a:xfrm>
          <a:prstGeom prst="rect">
            <a:avLst/>
          </a:prstGeom>
        </p:spPr>
      </p:pic>
      <p:pic>
        <p:nvPicPr>
          <p:cNvPr id="6" name="Picture 5"/>
          <p:cNvPicPr>
            <a:picLocks noChangeAspect="1"/>
          </p:cNvPicPr>
          <p:nvPr/>
        </p:nvPicPr>
        <p:blipFill>
          <a:blip r:embed="rId3"/>
          <a:stretch>
            <a:fillRect/>
          </a:stretch>
        </p:blipFill>
        <p:spPr>
          <a:xfrm>
            <a:off x="3283527" y="2669057"/>
            <a:ext cx="5458691" cy="1620561"/>
          </a:xfrm>
          <a:prstGeom prst="rect">
            <a:avLst/>
          </a:prstGeom>
        </p:spPr>
      </p:pic>
      <p:sp>
        <p:nvSpPr>
          <p:cNvPr id="3" name="TextBox 2"/>
          <p:cNvSpPr txBox="1"/>
          <p:nvPr/>
        </p:nvSpPr>
        <p:spPr>
          <a:xfrm>
            <a:off x="3406529" y="3706427"/>
            <a:ext cx="2035266" cy="276999"/>
          </a:xfrm>
          <a:prstGeom prst="rect">
            <a:avLst/>
          </a:prstGeom>
          <a:solidFill>
            <a:srgbClr val="FFFFFF"/>
          </a:solidFill>
        </p:spPr>
        <p:txBody>
          <a:bodyPr wrap="square" rtlCol="0">
            <a:spAutoFit/>
          </a:bodyPr>
          <a:lstStyle/>
          <a:p>
            <a:r>
              <a:rPr lang="en-IN" sz="1200" dirty="0" err="1"/>
              <a:t>CloudPlug</a:t>
            </a:r>
            <a:r>
              <a:rPr lang="en-IN" sz="1200" dirty="0"/>
              <a:t> &amp; </a:t>
            </a:r>
            <a:r>
              <a:rPr lang="en-IN" sz="1200" dirty="0" err="1"/>
              <a:t>DeviceSocket</a:t>
            </a:r>
            <a:r>
              <a:rPr lang="en-IN" sz="1200" dirty="0"/>
              <a:t> )</a:t>
            </a:r>
          </a:p>
        </p:txBody>
      </p:sp>
    </p:spTree>
    <p:extLst>
      <p:ext uri="{BB962C8B-B14F-4D97-AF65-F5344CB8AC3E}">
        <p14:creationId xmlns:p14="http://schemas.microsoft.com/office/powerpoint/2010/main" val="265098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Device framework</a:t>
            </a:r>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5</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623454" y="1165321"/>
            <a:ext cx="10307782" cy="5493459"/>
          </a:xfrm>
          <a:prstGeom prst="rect">
            <a:avLst/>
          </a:prstGeom>
        </p:spPr>
      </p:pic>
      <p:sp>
        <p:nvSpPr>
          <p:cNvPr id="6" name="TextBox 5"/>
          <p:cNvSpPr txBox="1"/>
          <p:nvPr/>
        </p:nvSpPr>
        <p:spPr>
          <a:xfrm>
            <a:off x="623454" y="2396836"/>
            <a:ext cx="1662545" cy="646331"/>
          </a:xfrm>
          <a:prstGeom prst="rect">
            <a:avLst/>
          </a:prstGeom>
          <a:noFill/>
        </p:spPr>
        <p:txBody>
          <a:bodyPr wrap="square" rtlCol="0">
            <a:spAutoFit/>
          </a:bodyPr>
          <a:lstStyle/>
          <a:p>
            <a:r>
              <a:rPr lang="en-IN" dirty="0">
                <a:solidFill>
                  <a:srgbClr val="FF0000"/>
                </a:solidFill>
              </a:rPr>
              <a:t>We can retain this icon </a:t>
            </a:r>
            <a:r>
              <a:rPr lang="en-IN" dirty="0">
                <a:solidFill>
                  <a:srgbClr val="FF0000"/>
                </a:solidFill>
                <a:sym typeface="Wingdings" panose="05000000000000000000" pitchFamily="2" charset="2"/>
              </a:rPr>
              <a:t></a:t>
            </a:r>
            <a:endParaRPr lang="en-IN" dirty="0">
              <a:solidFill>
                <a:srgbClr val="FF0000"/>
              </a:solidFill>
            </a:endParaRPr>
          </a:p>
        </p:txBody>
      </p:sp>
      <p:sp>
        <p:nvSpPr>
          <p:cNvPr id="8" name="Rectangle 7"/>
          <p:cNvSpPr/>
          <p:nvPr/>
        </p:nvSpPr>
        <p:spPr>
          <a:xfrm>
            <a:off x="3588326" y="2436777"/>
            <a:ext cx="6788728" cy="39334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IN"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4150190"/>
              </p:ext>
            </p:extLst>
          </p:nvPr>
        </p:nvGraphicFramePr>
        <p:xfrm>
          <a:off x="637309" y="3117346"/>
          <a:ext cx="10296000" cy="3596640"/>
        </p:xfrm>
        <a:graphic>
          <a:graphicData uri="http://schemas.openxmlformats.org/drawingml/2006/table">
            <a:tbl>
              <a:tblPr firstRow="1" bandRow="1">
                <a:tableStyleId>{5C22544A-7EE6-4342-B048-85BDC9FD1C3A}</a:tableStyleId>
              </a:tblPr>
              <a:tblGrid>
                <a:gridCol w="3247192">
                  <a:extLst>
                    <a:ext uri="{9D8B030D-6E8A-4147-A177-3AD203B41FA5}">
                      <a16:colId xmlns:a16="http://schemas.microsoft.com/office/drawing/2014/main" val="4011820742"/>
                    </a:ext>
                  </a:extLst>
                </a:gridCol>
                <a:gridCol w="3551074">
                  <a:extLst>
                    <a:ext uri="{9D8B030D-6E8A-4147-A177-3AD203B41FA5}">
                      <a16:colId xmlns:a16="http://schemas.microsoft.com/office/drawing/2014/main" val="2519559454"/>
                    </a:ext>
                  </a:extLst>
                </a:gridCol>
                <a:gridCol w="3497734">
                  <a:extLst>
                    <a:ext uri="{9D8B030D-6E8A-4147-A177-3AD203B41FA5}">
                      <a16:colId xmlns:a16="http://schemas.microsoft.com/office/drawing/2014/main" val="382799567"/>
                    </a:ext>
                  </a:extLst>
                </a:gridCol>
              </a:tblGrid>
              <a:tr h="3596640">
                <a:tc>
                  <a:txBody>
                    <a:bodyPr/>
                    <a:lstStyle/>
                    <a:p>
                      <a:pPr algn="ctr"/>
                      <a:r>
                        <a:rPr lang="en-US" sz="2800" b="1" dirty="0">
                          <a:solidFill>
                            <a:schemeClr val="bg1">
                              <a:lumMod val="50000"/>
                            </a:schemeClr>
                          </a:solidFill>
                        </a:rPr>
                        <a:t>BoxPwr - </a:t>
                      </a:r>
                      <a:r>
                        <a:rPr lang="en-US" sz="2800" dirty="0">
                          <a:solidFill>
                            <a:schemeClr val="bg1">
                              <a:lumMod val="50000"/>
                            </a:schemeClr>
                          </a:solidFill>
                        </a:rPr>
                        <a:t>Altiux’s </a:t>
                      </a:r>
                      <a:r>
                        <a:rPr lang="en-US" sz="2600" dirty="0">
                          <a:solidFill>
                            <a:schemeClr val="bg1">
                              <a:lumMod val="50000"/>
                            </a:schemeClr>
                          </a:solidFill>
                        </a:rPr>
                        <a:t>IoT device</a:t>
                      </a:r>
                      <a:r>
                        <a:rPr lang="en-US" sz="2600" baseline="0" dirty="0">
                          <a:solidFill>
                            <a:schemeClr val="bg1">
                              <a:lumMod val="50000"/>
                            </a:schemeClr>
                          </a:solidFill>
                        </a:rPr>
                        <a:t> middleware</a:t>
                      </a:r>
                      <a:r>
                        <a:rPr lang="en-US" sz="2600" dirty="0">
                          <a:solidFill>
                            <a:schemeClr val="bg1">
                              <a:lumMod val="50000"/>
                            </a:schemeClr>
                          </a:solidFill>
                        </a:rPr>
                        <a:t> framework</a:t>
                      </a:r>
                    </a:p>
                    <a:p>
                      <a:pPr algn="ctr"/>
                      <a:endParaRPr lang="en-US" b="1" dirty="0">
                        <a:solidFill>
                          <a:schemeClr val="bg1">
                            <a:lumMod val="50000"/>
                          </a:schemeClr>
                        </a:solidFill>
                      </a:endParaRPr>
                    </a:p>
                    <a:p>
                      <a:pPr algn="ctr"/>
                      <a:r>
                        <a:rPr lang="en-US" sz="1400" b="0" dirty="0" err="1">
                          <a:solidFill>
                            <a:schemeClr val="bg1">
                              <a:lumMod val="50000"/>
                            </a:schemeClr>
                          </a:solidFill>
                        </a:rPr>
                        <a:t>BoxPwR</a:t>
                      </a:r>
                      <a:r>
                        <a:rPr lang="en-US" sz="1400" b="0" baseline="0" dirty="0">
                          <a:solidFill>
                            <a:schemeClr val="bg1">
                              <a:lumMod val="50000"/>
                            </a:schemeClr>
                          </a:solidFill>
                        </a:rPr>
                        <a:t> </a:t>
                      </a:r>
                      <a:r>
                        <a:rPr lang="en-US" sz="1400" b="0" dirty="0">
                          <a:solidFill>
                            <a:schemeClr val="bg1">
                              <a:lumMod val="50000"/>
                            </a:schemeClr>
                          </a:solidFill>
                        </a:rPr>
                        <a:t>is a customizable framework of software components that provides connectivity, security, manageability and value added features essential for IoT device &amp; gateway development. It easily scales as per device requirement – from extremely low power, constrained devices to full-service IoT gateways. </a:t>
                      </a:r>
                    </a:p>
                    <a:p>
                      <a:pPr algn="ctr"/>
                      <a:endParaRPr lang="en-IN" dirty="0">
                        <a:solidFill>
                          <a:schemeClr val="bg1">
                            <a:lumMod val="50000"/>
                          </a:schemeClr>
                        </a:solidFill>
                      </a:endParaRPr>
                    </a:p>
                  </a:txBody>
                  <a:tcPr>
                    <a:lnR w="12700" cap="flat" cmpd="sng" algn="ctr">
                      <a:solidFill>
                        <a:schemeClr val="tx1"/>
                      </a:solidFill>
                      <a:prstDash val="solid"/>
                      <a:round/>
                      <a:headEnd type="none" w="med" len="med"/>
                      <a:tailEnd type="none" w="med" len="med"/>
                    </a:lnR>
                    <a:solidFill>
                      <a:srgbClr val="FFFFFF"/>
                    </a:solidFill>
                  </a:tcPr>
                </a:tc>
                <a:tc>
                  <a:txBody>
                    <a:bodyPr/>
                    <a:lstStyle/>
                    <a:p>
                      <a:pPr algn="ctr"/>
                      <a:r>
                        <a:rPr lang="en-US" sz="2800" b="1" dirty="0">
                          <a:solidFill>
                            <a:schemeClr val="bg1">
                              <a:lumMod val="50000"/>
                            </a:schemeClr>
                          </a:solidFill>
                        </a:rPr>
                        <a:t>DeviceSocket</a:t>
                      </a:r>
                      <a:r>
                        <a:rPr lang="en-US" sz="2800" b="1" baseline="0" dirty="0">
                          <a:solidFill>
                            <a:schemeClr val="bg1">
                              <a:lumMod val="50000"/>
                            </a:schemeClr>
                          </a:solidFill>
                        </a:rPr>
                        <a:t> </a:t>
                      </a:r>
                      <a:r>
                        <a:rPr lang="en-US" sz="2800" b="1" dirty="0">
                          <a:solidFill>
                            <a:schemeClr val="bg1">
                              <a:lumMod val="50000"/>
                            </a:schemeClr>
                          </a:solidFill>
                        </a:rPr>
                        <a:t>- </a:t>
                      </a:r>
                      <a:r>
                        <a:rPr lang="en-US" sz="2800" dirty="0">
                          <a:solidFill>
                            <a:schemeClr val="bg1">
                              <a:lumMod val="50000"/>
                            </a:schemeClr>
                          </a:solidFill>
                        </a:rPr>
                        <a:t>Altiux’s </a:t>
                      </a:r>
                      <a:r>
                        <a:rPr lang="en-US" sz="2400" dirty="0">
                          <a:solidFill>
                            <a:schemeClr val="bg1">
                              <a:lumMod val="50000"/>
                            </a:schemeClr>
                          </a:solidFill>
                        </a:rPr>
                        <a:t>IoT</a:t>
                      </a:r>
                      <a:r>
                        <a:rPr lang="en-US" sz="2400" baseline="0" dirty="0">
                          <a:solidFill>
                            <a:schemeClr val="bg1">
                              <a:lumMod val="50000"/>
                            </a:schemeClr>
                          </a:solidFill>
                        </a:rPr>
                        <a:t> </a:t>
                      </a:r>
                      <a:r>
                        <a:rPr lang="en-US" sz="2400" dirty="0">
                          <a:solidFill>
                            <a:schemeClr val="bg1">
                              <a:lumMod val="50000"/>
                            </a:schemeClr>
                          </a:solidFill>
                        </a:rPr>
                        <a:t>device management</a:t>
                      </a:r>
                      <a:r>
                        <a:rPr lang="en-US" sz="2400" baseline="0" dirty="0">
                          <a:solidFill>
                            <a:schemeClr val="bg1">
                              <a:lumMod val="50000"/>
                            </a:schemeClr>
                          </a:solidFill>
                        </a:rPr>
                        <a:t> </a:t>
                      </a:r>
                      <a:r>
                        <a:rPr lang="en-US" sz="2400" dirty="0">
                          <a:solidFill>
                            <a:schemeClr val="bg1">
                              <a:lumMod val="50000"/>
                            </a:schemeClr>
                          </a:solidFill>
                        </a:rPr>
                        <a:t>framework</a:t>
                      </a:r>
                    </a:p>
                    <a:p>
                      <a:pPr algn="ctr"/>
                      <a:endParaRPr lang="en-US" sz="2400" b="1" dirty="0">
                        <a:solidFill>
                          <a:schemeClr val="bg1">
                            <a:lumMod val="50000"/>
                          </a:schemeClr>
                        </a:solidFill>
                      </a:endParaRPr>
                    </a:p>
                    <a:p>
                      <a:pPr algn="ctr"/>
                      <a:r>
                        <a:rPr lang="en-US" sz="1400" b="0" dirty="0" err="1">
                          <a:solidFill>
                            <a:schemeClr val="bg1">
                              <a:lumMod val="50000"/>
                            </a:schemeClr>
                          </a:solidFill>
                        </a:rPr>
                        <a:t>DeviceSocket</a:t>
                      </a:r>
                      <a:r>
                        <a:rPr lang="en-US" sz="1400" b="0" baseline="0" dirty="0">
                          <a:solidFill>
                            <a:schemeClr val="bg1">
                              <a:lumMod val="50000"/>
                            </a:schemeClr>
                          </a:solidFill>
                        </a:rPr>
                        <a:t> </a:t>
                      </a:r>
                      <a:r>
                        <a:rPr lang="en-IN" sz="1400" b="0" dirty="0">
                          <a:solidFill>
                            <a:schemeClr val="bg1">
                              <a:lumMod val="50000"/>
                            </a:schemeClr>
                          </a:solidFill>
                        </a:rPr>
                        <a:t>is design</a:t>
                      </a:r>
                      <a:r>
                        <a:rPr lang="en-IN" sz="1400" b="0" baseline="0" dirty="0">
                          <a:solidFill>
                            <a:schemeClr val="bg1">
                              <a:lumMod val="50000"/>
                            </a:schemeClr>
                          </a:solidFill>
                        </a:rPr>
                        <a:t> to provide converged device management. It provides</a:t>
                      </a:r>
                      <a:r>
                        <a:rPr lang="en-IN" sz="1400" b="0" dirty="0">
                          <a:solidFill>
                            <a:schemeClr val="bg1">
                              <a:lumMod val="50000"/>
                            </a:schemeClr>
                          </a:solidFill>
                        </a:rPr>
                        <a:t> framework of components that can enable</a:t>
                      </a:r>
                      <a:r>
                        <a:rPr lang="en-IN" sz="1400" b="0" baseline="0" dirty="0">
                          <a:solidFill>
                            <a:schemeClr val="bg1">
                              <a:lumMod val="50000"/>
                            </a:schemeClr>
                          </a:solidFill>
                        </a:rPr>
                        <a:t> provisioning, registration, commissioning and FOTA of heterogenous devices</a:t>
                      </a:r>
                      <a:r>
                        <a:rPr lang="en-IN" sz="1400" b="0" dirty="0">
                          <a:solidFill>
                            <a:schemeClr val="bg1">
                              <a:lumMod val="50000"/>
                            </a:schemeClr>
                          </a:solidFill>
                        </a:rPr>
                        <a:t>. It comes</a:t>
                      </a:r>
                      <a:r>
                        <a:rPr lang="en-IN" sz="1400" b="0" baseline="0" dirty="0">
                          <a:solidFill>
                            <a:schemeClr val="bg1">
                              <a:lumMod val="50000"/>
                            </a:schemeClr>
                          </a:solidFill>
                        </a:rPr>
                        <a:t> with multi security modes and can  also </a:t>
                      </a:r>
                      <a:r>
                        <a:rPr lang="en-IN" sz="1400" b="0" dirty="0">
                          <a:solidFill>
                            <a:schemeClr val="bg1">
                              <a:lumMod val="50000"/>
                            </a:schemeClr>
                          </a:solidFill>
                        </a:rPr>
                        <a:t>support</a:t>
                      </a:r>
                      <a:r>
                        <a:rPr lang="en-IN" sz="1400" b="0" baseline="0" dirty="0">
                          <a:solidFill>
                            <a:schemeClr val="bg1">
                              <a:lumMod val="50000"/>
                            </a:schemeClr>
                          </a:solidFill>
                        </a:rPr>
                        <a:t> Low Throughput Network like </a:t>
                      </a:r>
                      <a:r>
                        <a:rPr lang="en-IN" sz="1400" b="0" baseline="0" dirty="0" err="1">
                          <a:solidFill>
                            <a:schemeClr val="bg1">
                              <a:lumMod val="50000"/>
                            </a:schemeClr>
                          </a:solidFill>
                        </a:rPr>
                        <a:t>LoRa</a:t>
                      </a:r>
                      <a:r>
                        <a:rPr lang="en-IN" sz="1400" b="0" baseline="0" dirty="0">
                          <a:solidFill>
                            <a:schemeClr val="bg1">
                              <a:lumMod val="50000"/>
                            </a:schemeClr>
                          </a:solidFill>
                        </a:rPr>
                        <a:t>, </a:t>
                      </a:r>
                      <a:r>
                        <a:rPr lang="en-IN" sz="1400" b="0" baseline="0" dirty="0" err="1">
                          <a:solidFill>
                            <a:schemeClr val="bg1">
                              <a:lumMod val="50000"/>
                            </a:schemeClr>
                          </a:solidFill>
                        </a:rPr>
                        <a:t>Sigfox</a:t>
                      </a:r>
                      <a:r>
                        <a:rPr lang="en-IN" sz="1400" b="0" baseline="0" dirty="0">
                          <a:solidFill>
                            <a:schemeClr val="bg1">
                              <a:lumMod val="50000"/>
                            </a:schemeClr>
                          </a:solidFill>
                        </a:rPr>
                        <a:t>, etc. </a:t>
                      </a:r>
                      <a:r>
                        <a:rPr lang="en-IN" sz="1400" b="0" dirty="0">
                          <a:solidFill>
                            <a:schemeClr val="bg1">
                              <a:lumMod val="50000"/>
                            </a:schemeClr>
                          </a:solidFill>
                        </a:rPr>
                        <a:t>to</a:t>
                      </a:r>
                      <a:r>
                        <a:rPr lang="en-IN" sz="1400" b="0" baseline="0" dirty="0">
                          <a:solidFill>
                            <a:schemeClr val="bg1">
                              <a:lumMod val="50000"/>
                            </a:schemeClr>
                          </a:solidFill>
                        </a:rPr>
                        <a:t> provide unified device management</a:t>
                      </a:r>
                      <a:r>
                        <a:rPr lang="en-IN" sz="1400" b="0" dirty="0">
                          <a:solidFill>
                            <a:schemeClr val="bg1">
                              <a:lumMod val="50000"/>
                            </a:schemeClr>
                          </a:solidFill>
                        </a:rPr>
                        <a:t>.</a:t>
                      </a:r>
                      <a:endParaRPr lang="en-IN" sz="1600" b="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tc>
                  <a:txBody>
                    <a:bodyPr/>
                    <a:lstStyle/>
                    <a:p>
                      <a:pPr marL="0" algn="ctr" defTabSz="914400" rtl="0" eaLnBrk="1" latinLnBrk="0" hangingPunct="1"/>
                      <a:r>
                        <a:rPr lang="en-US" sz="2800" b="1" kern="1200" dirty="0" err="1">
                          <a:solidFill>
                            <a:schemeClr val="bg1">
                              <a:lumMod val="50000"/>
                            </a:schemeClr>
                          </a:solidFill>
                          <a:latin typeface="+mn-lt"/>
                          <a:ea typeface="+mn-ea"/>
                          <a:cs typeface="+mn-cs"/>
                        </a:rPr>
                        <a:t>CloudPlug</a:t>
                      </a:r>
                      <a:r>
                        <a:rPr lang="en-US" sz="2800" b="1" kern="1200" dirty="0">
                          <a:solidFill>
                            <a:schemeClr val="bg1">
                              <a:lumMod val="50000"/>
                            </a:schemeClr>
                          </a:solidFill>
                          <a:latin typeface="+mn-lt"/>
                          <a:ea typeface="+mn-ea"/>
                          <a:cs typeface="+mn-cs"/>
                        </a:rPr>
                        <a:t> - Altiux’s </a:t>
                      </a:r>
                      <a:r>
                        <a:rPr lang="en-US" sz="2400" b="1" kern="1200" dirty="0">
                          <a:solidFill>
                            <a:schemeClr val="bg1">
                              <a:lumMod val="50000"/>
                            </a:schemeClr>
                          </a:solidFill>
                          <a:latin typeface="+mn-lt"/>
                          <a:ea typeface="+mn-ea"/>
                          <a:cs typeface="+mn-cs"/>
                        </a:rPr>
                        <a:t>IoT multi cloud  framework</a:t>
                      </a:r>
                    </a:p>
                    <a:p>
                      <a:pPr algn="ctr"/>
                      <a:endParaRPr lang="en-US" sz="2400" b="1" dirty="0">
                        <a:solidFill>
                          <a:schemeClr val="bg1">
                            <a:lumMod val="50000"/>
                          </a:schemeClr>
                        </a:solidFill>
                      </a:endParaRPr>
                    </a:p>
                    <a:p>
                      <a:pPr algn="ctr"/>
                      <a:r>
                        <a:rPr lang="en-US" sz="1400" b="0" dirty="0" err="1">
                          <a:solidFill>
                            <a:schemeClr val="bg1">
                              <a:lumMod val="50000"/>
                            </a:schemeClr>
                          </a:solidFill>
                        </a:rPr>
                        <a:t>CloudPlug</a:t>
                      </a:r>
                      <a:r>
                        <a:rPr lang="en-US" sz="1400" b="0" baseline="0" dirty="0">
                          <a:solidFill>
                            <a:schemeClr val="bg1">
                              <a:lumMod val="50000"/>
                            </a:schemeClr>
                          </a:solidFill>
                        </a:rPr>
                        <a:t> </a:t>
                      </a:r>
                      <a:r>
                        <a:rPr lang="en-IN" sz="1400" b="0" dirty="0">
                          <a:solidFill>
                            <a:schemeClr val="bg1">
                              <a:lumMod val="50000"/>
                            </a:schemeClr>
                          </a:solidFill>
                        </a:rPr>
                        <a:t>is a framework of components that enables multi-cloud connectivity. It is secure</a:t>
                      </a:r>
                      <a:r>
                        <a:rPr lang="en-IN" sz="1400" b="0" baseline="0" dirty="0">
                          <a:solidFill>
                            <a:schemeClr val="bg1">
                              <a:lumMod val="50000"/>
                            </a:schemeClr>
                          </a:solidFill>
                        </a:rPr>
                        <a:t> and highly available stack that can route any messages to any cloud, and even to multiple clouds simultaneously. It provides well defined secure APIs to develop cloud adapters and can be deployed on private, public or hybrid cloud.</a:t>
                      </a:r>
                      <a:endParaRPr lang="en-US" sz="1400" b="0" dirty="0">
                        <a:solidFill>
                          <a:schemeClr val="bg1">
                            <a:lumMod val="50000"/>
                          </a:schemeClr>
                        </a:solidFill>
                      </a:endParaRPr>
                    </a:p>
                    <a:p>
                      <a:pPr algn="ctr"/>
                      <a:endParaRPr lang="en-IN" dirty="0">
                        <a:solidFill>
                          <a:schemeClr val="bg1">
                            <a:lumMod val="50000"/>
                          </a:schemeClr>
                        </a:solidFill>
                      </a:endParaRPr>
                    </a:p>
                  </a:txBody>
                  <a:tcPr>
                    <a:lnL w="12700" cap="flat" cmpd="sng" algn="ctr">
                      <a:solidFill>
                        <a:schemeClr val="tx1"/>
                      </a:solidFill>
                      <a:prstDash val="solid"/>
                      <a:round/>
                      <a:headEnd type="none" w="med" len="med"/>
                      <a:tailEnd type="none" w="med" len="med"/>
                    </a:lnL>
                    <a:solidFill>
                      <a:srgbClr val="FFFFFF"/>
                    </a:solidFill>
                  </a:tcPr>
                </a:tc>
                <a:extLst>
                  <a:ext uri="{0D108BD9-81ED-4DB2-BD59-A6C34878D82A}">
                    <a16:rowId xmlns:a16="http://schemas.microsoft.com/office/drawing/2014/main" val="2338662103"/>
                  </a:ext>
                </a:extLst>
              </a:tr>
            </a:tbl>
          </a:graphicData>
        </a:graphic>
      </p:graphicFrame>
      <p:sp>
        <p:nvSpPr>
          <p:cNvPr id="7" name="Rectangle 6"/>
          <p:cNvSpPr/>
          <p:nvPr/>
        </p:nvSpPr>
        <p:spPr>
          <a:xfrm>
            <a:off x="623454" y="2057400"/>
            <a:ext cx="10296000" cy="105994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365" y="2262117"/>
            <a:ext cx="781050" cy="7810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562" y="2280782"/>
            <a:ext cx="781050" cy="781050"/>
          </a:xfrm>
          <a:prstGeom prst="rect">
            <a:avLst/>
          </a:prstGeom>
        </p:spPr>
      </p:pic>
      <p:pic>
        <p:nvPicPr>
          <p:cNvPr id="12" name="Picture 11"/>
          <p:cNvPicPr>
            <a:picLocks noChangeAspect="1"/>
          </p:cNvPicPr>
          <p:nvPr/>
        </p:nvPicPr>
        <p:blipFill>
          <a:blip r:embed="rId5">
            <a:biLevel thresh="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03616" y="2262267"/>
            <a:ext cx="792384" cy="792384"/>
          </a:xfrm>
          <a:prstGeom prst="rect">
            <a:avLst/>
          </a:prstGeom>
        </p:spPr>
      </p:pic>
    </p:spTree>
    <p:extLst>
      <p:ext uri="{BB962C8B-B14F-4D97-AF65-F5344CB8AC3E}">
        <p14:creationId xmlns:p14="http://schemas.microsoft.com/office/powerpoint/2010/main" val="263779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6</a:t>
            </a:fld>
            <a:endParaRPr lang="en-IN">
              <a:solidFill>
                <a:prstClr val="black">
                  <a:tint val="75000"/>
                </a:prstClr>
              </a:solidFill>
            </a:endParaRPr>
          </a:p>
        </p:txBody>
      </p:sp>
      <p:pic>
        <p:nvPicPr>
          <p:cNvPr id="5" name="Picture 4"/>
          <p:cNvPicPr>
            <a:picLocks noChangeAspect="1"/>
          </p:cNvPicPr>
          <p:nvPr/>
        </p:nvPicPr>
        <p:blipFill>
          <a:blip r:embed="rId2"/>
          <a:stretch>
            <a:fillRect/>
          </a:stretch>
        </p:blipFill>
        <p:spPr>
          <a:xfrm>
            <a:off x="1035204" y="1128834"/>
            <a:ext cx="10151327" cy="5410078"/>
          </a:xfrm>
          <a:prstGeom prst="rect">
            <a:avLst/>
          </a:prstGeom>
        </p:spPr>
      </p:pic>
      <p:sp>
        <p:nvSpPr>
          <p:cNvPr id="20" name="TextBox 19"/>
          <p:cNvSpPr txBox="1"/>
          <p:nvPr/>
        </p:nvSpPr>
        <p:spPr>
          <a:xfrm>
            <a:off x="6646127" y="2264614"/>
            <a:ext cx="1628116" cy="338554"/>
          </a:xfrm>
          <a:prstGeom prst="rect">
            <a:avLst/>
          </a:prstGeom>
          <a:solidFill>
            <a:schemeClr val="bg1"/>
          </a:solidFill>
        </p:spPr>
        <p:txBody>
          <a:bodyPr wrap="square" rtlCol="0">
            <a:spAutoFit/>
          </a:bodyPr>
          <a:lstStyle/>
          <a:p>
            <a:r>
              <a:rPr lang="en-IN" sz="1600" b="1" dirty="0">
                <a:latin typeface="Lucida Sans Typewriter" panose="020B0509030504030204" pitchFamily="49" charset="0"/>
              </a:rPr>
              <a:t>toolkit</a:t>
            </a:r>
          </a:p>
        </p:txBody>
      </p:sp>
      <p:grpSp>
        <p:nvGrpSpPr>
          <p:cNvPr id="3" name="Group 2"/>
          <p:cNvGrpSpPr/>
          <p:nvPr/>
        </p:nvGrpSpPr>
        <p:grpSpPr>
          <a:xfrm>
            <a:off x="1806496" y="2603168"/>
            <a:ext cx="8608741" cy="2771720"/>
            <a:chOff x="1902612" y="2669379"/>
            <a:chExt cx="8608741" cy="2771720"/>
          </a:xfrm>
        </p:grpSpPr>
        <p:sp>
          <p:nvSpPr>
            <p:cNvPr id="9" name="Rectangle 8"/>
            <p:cNvSpPr/>
            <p:nvPr/>
          </p:nvSpPr>
          <p:spPr>
            <a:xfrm>
              <a:off x="1902612" y="2669379"/>
              <a:ext cx="8608741" cy="277172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613279" y="2950402"/>
              <a:ext cx="781050" cy="781050"/>
            </a:xfrm>
            <a:prstGeom prst="rect">
              <a:avLst/>
            </a:prstGeom>
          </p:spPr>
        </p:pic>
        <p:sp>
          <p:nvSpPr>
            <p:cNvPr id="11" name="TextBox 10"/>
            <p:cNvSpPr txBox="1"/>
            <p:nvPr/>
          </p:nvSpPr>
          <p:spPr>
            <a:xfrm>
              <a:off x="4546604" y="3738948"/>
              <a:ext cx="914400" cy="307777"/>
            </a:xfrm>
            <a:prstGeom prst="rect">
              <a:avLst/>
            </a:prstGeom>
            <a:noFill/>
          </p:spPr>
          <p:txBody>
            <a:bodyPr wrap="square" rtlCol="0">
              <a:spAutoFit/>
            </a:bodyPr>
            <a:lstStyle/>
            <a:p>
              <a:pPr algn="ctr"/>
              <a:r>
                <a:rPr lang="en-IN" sz="1400" dirty="0"/>
                <a:t>OEMs</a:t>
              </a:r>
            </a:p>
          </p:txBody>
        </p:sp>
        <p:pic>
          <p:nvPicPr>
            <p:cNvPr id="12" name="Picture 11"/>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aturation sat="4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12043" y="2906965"/>
              <a:ext cx="781050" cy="781050"/>
            </a:xfrm>
            <a:prstGeom prst="rect">
              <a:avLst/>
            </a:prstGeom>
          </p:spPr>
        </p:pic>
        <p:sp>
          <p:nvSpPr>
            <p:cNvPr id="16" name="TextBox 15"/>
            <p:cNvSpPr txBox="1"/>
            <p:nvPr/>
          </p:nvSpPr>
          <p:spPr>
            <a:xfrm>
              <a:off x="2061580" y="3701087"/>
              <a:ext cx="1681976" cy="307777"/>
            </a:xfrm>
            <a:prstGeom prst="rect">
              <a:avLst/>
            </a:prstGeom>
            <a:noFill/>
          </p:spPr>
          <p:txBody>
            <a:bodyPr wrap="square" rtlCol="0">
              <a:spAutoFit/>
            </a:bodyPr>
            <a:lstStyle/>
            <a:p>
              <a:pPr algn="ctr"/>
              <a:r>
                <a:rPr lang="en-IN" sz="1400" dirty="0"/>
                <a:t>SEMICONDUCTORS</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527" y="2906134"/>
              <a:ext cx="792066" cy="788546"/>
            </a:xfrm>
            <a:prstGeom prst="rect">
              <a:avLst/>
            </a:prstGeom>
          </p:spPr>
        </p:pic>
        <p:sp>
          <p:nvSpPr>
            <p:cNvPr id="18" name="TextBox 17"/>
            <p:cNvSpPr txBox="1"/>
            <p:nvPr/>
          </p:nvSpPr>
          <p:spPr>
            <a:xfrm>
              <a:off x="6714515" y="3699523"/>
              <a:ext cx="914400" cy="307777"/>
            </a:xfrm>
            <a:prstGeom prst="rect">
              <a:avLst/>
            </a:prstGeom>
            <a:noFill/>
          </p:spPr>
          <p:txBody>
            <a:bodyPr wrap="square" rtlCol="0">
              <a:spAutoFit/>
            </a:bodyPr>
            <a:lstStyle/>
            <a:p>
              <a:pPr algn="ctr"/>
              <a:r>
                <a:rPr lang="en-IN" sz="1400" dirty="0"/>
                <a:t>CSV, ISV</a:t>
              </a:r>
            </a:p>
          </p:txBody>
        </p:sp>
        <p:pic>
          <p:nvPicPr>
            <p:cNvPr id="22" name="Picture 21"/>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69973" y="2931140"/>
              <a:ext cx="740724" cy="740724"/>
            </a:xfrm>
            <a:prstGeom prst="rect">
              <a:avLst/>
            </a:prstGeom>
          </p:spPr>
        </p:pic>
        <p:sp>
          <p:nvSpPr>
            <p:cNvPr id="23" name="TextBox 22"/>
            <p:cNvSpPr txBox="1"/>
            <p:nvPr/>
          </p:nvSpPr>
          <p:spPr>
            <a:xfrm>
              <a:off x="8871209" y="3694679"/>
              <a:ext cx="914400" cy="307777"/>
            </a:xfrm>
            <a:prstGeom prst="rect">
              <a:avLst/>
            </a:prstGeom>
            <a:noFill/>
          </p:spPr>
          <p:txBody>
            <a:bodyPr wrap="square" rtlCol="0">
              <a:spAutoFit/>
            </a:bodyPr>
            <a:lstStyle/>
            <a:p>
              <a:pPr algn="ctr"/>
              <a:r>
                <a:rPr lang="en-IN" sz="1400" dirty="0"/>
                <a:t>SI</a:t>
              </a:r>
            </a:p>
          </p:txBody>
        </p:sp>
        <p:sp>
          <p:nvSpPr>
            <p:cNvPr id="25" name="TextBox 24"/>
            <p:cNvSpPr txBox="1"/>
            <p:nvPr/>
          </p:nvSpPr>
          <p:spPr>
            <a:xfrm>
              <a:off x="2008766" y="4003917"/>
              <a:ext cx="1842797" cy="830997"/>
            </a:xfrm>
            <a:prstGeom prst="rect">
              <a:avLst/>
            </a:prstGeom>
            <a:noFill/>
          </p:spPr>
          <p:txBody>
            <a:bodyPr wrap="square" rtlCol="0">
              <a:spAutoFit/>
            </a:bodyPr>
            <a:lstStyle/>
            <a:p>
              <a:pPr algn="ctr"/>
              <a:r>
                <a:rPr lang="en-IN" sz="1200" dirty="0"/>
                <a:t>Pre-integrate BoxPwr on chipsets which can be used for rapid prototyping and/or productising</a:t>
              </a:r>
            </a:p>
          </p:txBody>
        </p:sp>
        <p:cxnSp>
          <p:nvCxnSpPr>
            <p:cNvPr id="27" name="Straight Connector 26"/>
            <p:cNvCxnSpPr/>
            <p:nvPr/>
          </p:nvCxnSpPr>
          <p:spPr>
            <a:xfrm>
              <a:off x="4108841" y="2981793"/>
              <a:ext cx="0" cy="202799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245277" y="4013782"/>
              <a:ext cx="1787602" cy="830997"/>
            </a:xfrm>
            <a:prstGeom prst="rect">
              <a:avLst/>
            </a:prstGeom>
            <a:noFill/>
          </p:spPr>
          <p:txBody>
            <a:bodyPr wrap="square" rtlCol="0">
              <a:spAutoFit/>
            </a:bodyPr>
            <a:lstStyle/>
            <a:p>
              <a:pPr algn="ctr"/>
              <a:r>
                <a:rPr lang="en-US" sz="1200" dirty="0"/>
                <a:t>BoxPwr configured hardware to develop complex use cases, closer to product requirements</a:t>
              </a:r>
              <a:endParaRPr lang="en-IN" sz="1200" dirty="0"/>
            </a:p>
          </p:txBody>
        </p:sp>
        <p:cxnSp>
          <p:nvCxnSpPr>
            <p:cNvPr id="32" name="Straight Connector 31"/>
            <p:cNvCxnSpPr/>
            <p:nvPr/>
          </p:nvCxnSpPr>
          <p:spPr>
            <a:xfrm>
              <a:off x="6206983" y="2981793"/>
              <a:ext cx="0" cy="202799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01127" y="3999078"/>
              <a:ext cx="1787602" cy="830997"/>
            </a:xfrm>
            <a:prstGeom prst="rect">
              <a:avLst/>
            </a:prstGeom>
            <a:noFill/>
          </p:spPr>
          <p:txBody>
            <a:bodyPr wrap="square" rtlCol="0">
              <a:spAutoFit/>
            </a:bodyPr>
            <a:lstStyle/>
            <a:p>
              <a:pPr algn="ctr"/>
              <a:r>
                <a:rPr lang="en-US" sz="1200" dirty="0"/>
                <a:t>Toolkit components can help deliver customized usage scenarios for customers</a:t>
              </a:r>
              <a:endParaRPr lang="en-IN" sz="1200" dirty="0"/>
            </a:p>
          </p:txBody>
        </p:sp>
        <p:sp>
          <p:nvSpPr>
            <p:cNvPr id="34" name="TextBox 33"/>
            <p:cNvSpPr txBox="1"/>
            <p:nvPr/>
          </p:nvSpPr>
          <p:spPr>
            <a:xfrm>
              <a:off x="8370359" y="3964401"/>
              <a:ext cx="2045594" cy="830997"/>
            </a:xfrm>
            <a:prstGeom prst="rect">
              <a:avLst/>
            </a:prstGeom>
            <a:noFill/>
          </p:spPr>
          <p:txBody>
            <a:bodyPr wrap="square" rtlCol="0">
              <a:spAutoFit/>
            </a:bodyPr>
            <a:lstStyle/>
            <a:p>
              <a:pPr algn="ctr"/>
              <a:r>
                <a:rPr lang="en-US" sz="1200" dirty="0"/>
                <a:t>Toolkit components with our technology enablement services can offer differentiated solutions</a:t>
              </a:r>
              <a:endParaRPr lang="en-IN" sz="1200" dirty="0">
                <a:solidFill>
                  <a:srgbClr val="FF0000"/>
                </a:solidFill>
              </a:endParaRPr>
            </a:p>
          </p:txBody>
        </p:sp>
        <p:cxnSp>
          <p:nvCxnSpPr>
            <p:cNvPr id="35" name="Straight Connector 34"/>
            <p:cNvCxnSpPr/>
            <p:nvPr/>
          </p:nvCxnSpPr>
          <p:spPr>
            <a:xfrm>
              <a:off x="8262834" y="2950402"/>
              <a:ext cx="0" cy="202799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Rectangle: Rounded Corners 5"/>
          <p:cNvSpPr/>
          <p:nvPr/>
        </p:nvSpPr>
        <p:spPr>
          <a:xfrm>
            <a:off x="5354782" y="5105633"/>
            <a:ext cx="1482436" cy="484909"/>
          </a:xfrm>
          <a:prstGeom prst="round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Request a demo</a:t>
            </a:r>
          </a:p>
        </p:txBody>
      </p:sp>
    </p:spTree>
    <p:extLst>
      <p:ext uri="{BB962C8B-B14F-4D97-AF65-F5344CB8AC3E}">
        <p14:creationId xmlns:p14="http://schemas.microsoft.com/office/powerpoint/2010/main" val="228677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7</a:t>
            </a:fld>
            <a:endParaRPr lang="en-IN">
              <a:solidFill>
                <a:prstClr val="black">
                  <a:tint val="75000"/>
                </a:prstClr>
              </a:solidFill>
            </a:endParaRPr>
          </a:p>
        </p:txBody>
      </p:sp>
      <p:pic>
        <p:nvPicPr>
          <p:cNvPr id="5" name="Picture 4"/>
          <p:cNvPicPr>
            <a:picLocks noChangeAspect="1"/>
          </p:cNvPicPr>
          <p:nvPr/>
        </p:nvPicPr>
        <p:blipFill rotWithShape="1">
          <a:blip r:embed="rId2"/>
          <a:srcRect t="16437"/>
          <a:stretch/>
        </p:blipFill>
        <p:spPr>
          <a:xfrm>
            <a:off x="838200" y="1194696"/>
            <a:ext cx="11180618" cy="4979182"/>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2953583184"/>
              </p:ext>
            </p:extLst>
          </p:nvPr>
        </p:nvGraphicFramePr>
        <p:xfrm>
          <a:off x="838200" y="1510030"/>
          <a:ext cx="11136088" cy="4297680"/>
        </p:xfrm>
        <a:graphic>
          <a:graphicData uri="http://schemas.openxmlformats.org/drawingml/2006/table">
            <a:tbl>
              <a:tblPr firstRow="1" bandRow="1">
                <a:tableStyleId>{F5AB1C69-6EDB-4FF4-983F-18BD219EF322}</a:tableStyleId>
              </a:tblPr>
              <a:tblGrid>
                <a:gridCol w="5568044">
                  <a:extLst>
                    <a:ext uri="{9D8B030D-6E8A-4147-A177-3AD203B41FA5}">
                      <a16:colId xmlns:a16="http://schemas.microsoft.com/office/drawing/2014/main" val="2171419209"/>
                    </a:ext>
                  </a:extLst>
                </a:gridCol>
                <a:gridCol w="5568044">
                  <a:extLst>
                    <a:ext uri="{9D8B030D-6E8A-4147-A177-3AD203B41FA5}">
                      <a16:colId xmlns:a16="http://schemas.microsoft.com/office/drawing/2014/main" val="358595452"/>
                    </a:ext>
                  </a:extLst>
                </a:gridCol>
              </a:tblGrid>
              <a:tr h="914400">
                <a:tc gridSpan="2">
                  <a:txBody>
                    <a:bodyPr/>
                    <a:lstStyle/>
                    <a:p>
                      <a:pPr algn="ctr"/>
                      <a:endParaRPr lang="en-IN"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dirty="0">
                          <a:solidFill>
                            <a:schemeClr val="bg2">
                              <a:lumMod val="25000"/>
                            </a:schemeClr>
                          </a:solidFill>
                          <a:latin typeface="Lucida Sans Typewriter" panose="020B0509030504030204" pitchFamily="49" charset="0"/>
                        </a:rPr>
                        <a:t>How can we collaborate</a:t>
                      </a:r>
                    </a:p>
                    <a:p>
                      <a:pPr algn="ctr"/>
                      <a:endParaRPr lang="en-IN" b="0" dirty="0"/>
                    </a:p>
                  </a:txBody>
                  <a:tcPr>
                    <a:solidFill>
                      <a:srgbClr val="E1E1E1"/>
                    </a:solidFill>
                  </a:tcPr>
                </a:tc>
                <a:tc hMerge="1">
                  <a:txBody>
                    <a:bodyPr/>
                    <a:lstStyle/>
                    <a:p>
                      <a:endParaRPr lang="en-IN" dirty="0"/>
                    </a:p>
                  </a:txBody>
                  <a:tcPr/>
                </a:tc>
                <a:extLst>
                  <a:ext uri="{0D108BD9-81ED-4DB2-BD59-A6C34878D82A}">
                    <a16:rowId xmlns:a16="http://schemas.microsoft.com/office/drawing/2014/main" val="3766115192"/>
                  </a:ext>
                </a:extLst>
              </a:tr>
              <a:tr h="3383280">
                <a:tc>
                  <a:txBody>
                    <a:bodyPr/>
                    <a:lstStyle/>
                    <a:p>
                      <a:pPr algn="ctr"/>
                      <a:r>
                        <a:rPr lang="en-IN" b="1" dirty="0"/>
                        <a:t>Partnership program</a:t>
                      </a:r>
                    </a:p>
                    <a:p>
                      <a:pPr algn="ctr"/>
                      <a:r>
                        <a:rPr lang="en-IN" dirty="0"/>
                        <a:t>Toolkit</a:t>
                      </a:r>
                      <a:r>
                        <a:rPr lang="en-IN" baseline="0" dirty="0"/>
                        <a:t> components packaged as ‘</a:t>
                      </a:r>
                      <a:r>
                        <a:rPr lang="en-IN" dirty="0"/>
                        <a:t>IOT Starter kits’ for quick prototyping and/or</a:t>
                      </a:r>
                      <a:r>
                        <a:rPr lang="en-IN" baseline="0" dirty="0"/>
                        <a:t> productising</a:t>
                      </a: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pPr algn="ctr"/>
                      <a:r>
                        <a:rPr lang="en-IN" b="1" dirty="0"/>
                        <a:t>Licencing</a:t>
                      </a:r>
                      <a:r>
                        <a:rPr lang="en-IN" b="1" baseline="0" dirty="0"/>
                        <a:t> program</a:t>
                      </a:r>
                    </a:p>
                    <a:p>
                      <a:pPr algn="ctr"/>
                      <a:r>
                        <a:rPr lang="en-IN" baseline="0" dirty="0"/>
                        <a:t>Pre-configured ready-to-use Toolkit variants to be used for solution development</a:t>
                      </a:r>
                      <a:endParaRPr lang="en-IN" dirty="0"/>
                    </a:p>
                  </a:txBody>
                  <a:tcPr/>
                </a:tc>
                <a:extLst>
                  <a:ext uri="{0D108BD9-81ED-4DB2-BD59-A6C34878D82A}">
                    <a16:rowId xmlns:a16="http://schemas.microsoft.com/office/drawing/2014/main" val="3074361284"/>
                  </a:ext>
                </a:extLst>
              </a:tr>
            </a:tbl>
          </a:graphicData>
        </a:graphic>
      </p:graphicFrame>
    </p:spTree>
    <p:extLst>
      <p:ext uri="{BB962C8B-B14F-4D97-AF65-F5344CB8AC3E}">
        <p14:creationId xmlns:p14="http://schemas.microsoft.com/office/powerpoint/2010/main" val="200266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8</a:t>
            </a:fld>
            <a:endParaRPr lang="en-IN">
              <a:solidFill>
                <a:prstClr val="black">
                  <a:tint val="75000"/>
                </a:prstClr>
              </a:solidFill>
            </a:endParaRPr>
          </a:p>
        </p:txBody>
      </p:sp>
      <p:pic>
        <p:nvPicPr>
          <p:cNvPr id="5" name="Picture 4"/>
          <p:cNvPicPr>
            <a:picLocks noChangeAspect="1"/>
          </p:cNvPicPr>
          <p:nvPr/>
        </p:nvPicPr>
        <p:blipFill rotWithShape="1">
          <a:blip r:embed="rId2"/>
          <a:srcRect t="16437"/>
          <a:stretch/>
        </p:blipFill>
        <p:spPr>
          <a:xfrm>
            <a:off x="838200" y="1194696"/>
            <a:ext cx="11180618" cy="4979182"/>
          </a:xfrm>
          <a:prstGeom prst="rect">
            <a:avLst/>
          </a:prstGeom>
        </p:spPr>
      </p:pic>
    </p:spTree>
    <p:extLst>
      <p:ext uri="{BB962C8B-B14F-4D97-AF65-F5344CB8AC3E}">
        <p14:creationId xmlns:p14="http://schemas.microsoft.com/office/powerpoint/2010/main" val="91364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E3940F68-149F-4F87-B0E2-529ECBD0E973}" type="slidenum">
              <a:rPr lang="en-IN" smtClean="0">
                <a:solidFill>
                  <a:prstClr val="black">
                    <a:tint val="75000"/>
                  </a:prstClr>
                </a:solidFill>
              </a:rPr>
              <a:pPr/>
              <a:t>9</a:t>
            </a:fld>
            <a:endParaRPr lang="en-IN">
              <a:solidFill>
                <a:prstClr val="black">
                  <a:tint val="75000"/>
                </a:prstClr>
              </a:solidFill>
            </a:endParaRPr>
          </a:p>
        </p:txBody>
      </p:sp>
      <p:pic>
        <p:nvPicPr>
          <p:cNvPr id="5" name="Picture 4"/>
          <p:cNvPicPr>
            <a:picLocks noChangeAspect="1"/>
          </p:cNvPicPr>
          <p:nvPr/>
        </p:nvPicPr>
        <p:blipFill rotWithShape="1">
          <a:blip r:embed="rId2"/>
          <a:srcRect t="16844"/>
          <a:stretch/>
        </p:blipFill>
        <p:spPr>
          <a:xfrm>
            <a:off x="1004455" y="1385454"/>
            <a:ext cx="10349345" cy="4586581"/>
          </a:xfrm>
          <a:prstGeom prst="rect">
            <a:avLst/>
          </a:prstGeom>
        </p:spPr>
      </p:pic>
    </p:spTree>
    <p:extLst>
      <p:ext uri="{BB962C8B-B14F-4D97-AF65-F5344CB8AC3E}">
        <p14:creationId xmlns:p14="http://schemas.microsoft.com/office/powerpoint/2010/main" val="935512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5887</TotalTime>
  <Words>548</Words>
  <Application>Microsoft Office PowerPoint</Application>
  <PresentationFormat>Widescreen</PresentationFormat>
  <Paragraphs>91</Paragraphs>
  <Slides>15</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Calibri Light</vt:lpstr>
      <vt:lpstr>ChaletComprime CologneSixty</vt:lpstr>
      <vt:lpstr>Lucida Sans Typewriter</vt:lpstr>
      <vt:lpstr>Wingdings</vt:lpstr>
      <vt:lpstr>Office Theme</vt:lpstr>
      <vt:lpstr>1_Office Theme</vt:lpstr>
      <vt:lpstr>Altiux website – Product page</vt:lpstr>
      <vt:lpstr>PowerPoint Presentation</vt:lpstr>
      <vt:lpstr>Product page link</vt:lpstr>
      <vt:lpstr>ToolKit Intro</vt:lpstr>
      <vt:lpstr>IoT Device framework</vt:lpstr>
      <vt:lpstr>PowerPoint Presentation</vt:lpstr>
      <vt:lpstr>PowerPoint Presentation</vt:lpstr>
      <vt:lpstr>PowerPoint Presentation</vt:lpstr>
      <vt:lpstr>PowerPoint Presentation</vt:lpstr>
      <vt:lpstr>PowerPoint Presentation</vt:lpstr>
      <vt:lpstr>IoT Device framework</vt:lpstr>
      <vt:lpstr>IoT Cloud edge framework</vt:lpstr>
      <vt:lpstr>IoT Cloud edge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Altiux Thread</dc:title>
  <dc:creator>Kaushal Sarasia</dc:creator>
  <cp:lastModifiedBy>Sushmita Sharma</cp:lastModifiedBy>
  <cp:revision>216</cp:revision>
  <dcterms:created xsi:type="dcterms:W3CDTF">2016-01-29T05:50:10Z</dcterms:created>
  <dcterms:modified xsi:type="dcterms:W3CDTF">2016-12-16T07:20:29Z</dcterms:modified>
</cp:coreProperties>
</file>